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gs/tag30.xml" ContentType="application/vnd.openxmlformats-officedocument.presentationml.tags+xml"/>
  <Override PartName="/ppt/tags/tag22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1.xml" ContentType="application/vnd.openxmlformats-officedocument.presentationml.tags+xml"/>
  <Override PartName="/ppt/tags/tag31.xml" ContentType="application/vnd.openxmlformats-officedocument.presentationml.tags+xml"/>
  <Override PartName="/ppt/tags/tag21.xml" ContentType="application/vnd.openxmlformats-officedocument.presentationml.tags+xml"/>
  <Override PartName="/ppt/tags/tag27.xml" ContentType="application/vnd.openxmlformats-officedocument.presentationml.tags+xml"/>
  <Override PartName="/ppt/tags/tag2.xml" ContentType="application/vnd.openxmlformats-officedocument.presentationml.tags+xml"/>
  <Override PartName="/docProps/custom.xml" ContentType="application/vnd.openxmlformats-officedocument.custom-properties+xml"/>
  <Override PartName="/ppt/tags/tag25.xml" ContentType="application/vnd.openxmlformats-officedocument.presentationml.tags+xml"/>
  <Override PartName="/ppt/tags/tag32.xml" ContentType="application/vnd.openxmlformats-officedocument.presentationml.tags+xml"/>
  <Override PartName="/ppt/tags/tag20.xml" ContentType="application/vnd.openxmlformats-officedocument.presentationml.tags+xml"/>
  <Override PartName="/ppt/tags/tag26.xml" ContentType="application/vnd.openxmlformats-officedocument.presentationml.tags+xml"/>
  <Override PartName="/ppt/tags/tag28.xml" ContentType="application/vnd.openxmlformats-officedocument.presentationml.tags+xml"/>
  <Override PartName="/ppt/tags/tag24.xml" ContentType="application/vnd.openxmlformats-officedocument.presentationml.tags+xml"/>
  <Override PartName="/ppt/tags/tag19.xml" ContentType="application/vnd.openxmlformats-officedocument.presentationml.tags+xml"/>
  <Override PartName="/ppt/tags/tag33.xml" ContentType="application/vnd.openxmlformats-officedocument.presentationml.tags+xml"/>
  <Override PartName="/ppt/tags/tag18.xml" ContentType="application/vnd.openxmlformats-officedocument.presentationml.tags+xml"/>
  <Override PartName="/ppt/tags/tag29.xml" ContentType="application/vnd.openxmlformats-officedocument.presentationml.tags+xml"/>
  <Override PartName="/ppt/tags/tag34.xml" ContentType="application/vnd.openxmlformats-officedocument.presentationml.tags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14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50" r:id="rId1"/>
  </p:sldMasterIdLst>
  <p:notesMasterIdLst>
    <p:notesMasterId r:id="rId30"/>
  </p:notesMasterIdLst>
  <p:handoutMasterIdLst>
    <p:handoutMasterId r:id="rId31"/>
  </p:handoutMasterIdLst>
  <p:sldIdLst>
    <p:sldId id="539" r:id="rId2"/>
    <p:sldId id="733" r:id="rId3"/>
    <p:sldId id="750" r:id="rId4"/>
    <p:sldId id="618" r:id="rId5"/>
    <p:sldId id="619" r:id="rId6"/>
    <p:sldId id="620" r:id="rId7"/>
    <p:sldId id="621" r:id="rId8"/>
    <p:sldId id="624" r:id="rId9"/>
    <p:sldId id="625" r:id="rId10"/>
    <p:sldId id="628" r:id="rId11"/>
    <p:sldId id="630" r:id="rId12"/>
    <p:sldId id="632" r:id="rId13"/>
    <p:sldId id="635" r:id="rId14"/>
    <p:sldId id="637" r:id="rId15"/>
    <p:sldId id="717" r:id="rId16"/>
    <p:sldId id="687" r:id="rId17"/>
    <p:sldId id="723" r:id="rId18"/>
    <p:sldId id="742" r:id="rId19"/>
    <p:sldId id="728" r:id="rId20"/>
    <p:sldId id="702" r:id="rId21"/>
    <p:sldId id="707" r:id="rId22"/>
    <p:sldId id="711" r:id="rId23"/>
    <p:sldId id="736" r:id="rId24"/>
    <p:sldId id="761" r:id="rId25"/>
    <p:sldId id="760" r:id="rId26"/>
    <p:sldId id="749" r:id="rId27"/>
    <p:sldId id="737" r:id="rId28"/>
    <p:sldId id="738" r:id="rId29"/>
  </p:sldIdLst>
  <p:sldSz cx="9144000" cy="6858000" type="screen4x3"/>
  <p:notesSz cx="7315200" cy="96012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81A5C261-4315-45DE-989B-2BA8EB5FE60B}">
          <p14:sldIdLst>
            <p14:sldId id="539"/>
            <p14:sldId id="733"/>
            <p14:sldId id="750"/>
            <p14:sldId id="618"/>
            <p14:sldId id="619"/>
            <p14:sldId id="620"/>
            <p14:sldId id="621"/>
            <p14:sldId id="624"/>
            <p14:sldId id="625"/>
            <p14:sldId id="628"/>
            <p14:sldId id="630"/>
            <p14:sldId id="632"/>
            <p14:sldId id="635"/>
            <p14:sldId id="637"/>
            <p14:sldId id="717"/>
            <p14:sldId id="687"/>
            <p14:sldId id="723"/>
            <p14:sldId id="742"/>
            <p14:sldId id="728"/>
            <p14:sldId id="702"/>
            <p14:sldId id="707"/>
            <p14:sldId id="711"/>
            <p14:sldId id="736"/>
            <p14:sldId id="761"/>
            <p14:sldId id="760"/>
            <p14:sldId id="749"/>
            <p14:sldId id="737"/>
            <p14:sldId id="7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50">
          <p15:clr>
            <a:srgbClr val="A4A3A4"/>
          </p15:clr>
        </p15:guide>
        <p15:guide id="2" pos="2257">
          <p15:clr>
            <a:srgbClr val="A4A3A4"/>
          </p15:clr>
        </p15:guide>
        <p15:guide id="3" pos="41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7E8EC"/>
    <a:srgbClr val="CBCED7"/>
    <a:srgbClr val="002060"/>
    <a:srgbClr val="E4EBF3"/>
    <a:srgbClr val="E0F3F4"/>
    <a:srgbClr val="6986A0"/>
    <a:srgbClr val="000000"/>
    <a:srgbClr val="00516F"/>
    <a:srgbClr val="C1E0FF"/>
    <a:srgbClr val="005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33" autoAdjust="0"/>
    <p:restoredTop sz="75645" autoAdjust="0"/>
  </p:normalViewPr>
  <p:slideViewPr>
    <p:cSldViewPr snapToGrid="0">
      <p:cViewPr varScale="1">
        <p:scale>
          <a:sx n="82" d="100"/>
          <a:sy n="82" d="100"/>
        </p:scale>
        <p:origin x="1128" y="58"/>
      </p:cViewPr>
      <p:guideLst>
        <p:guide orient="horz" pos="3950"/>
        <p:guide pos="2257"/>
        <p:guide pos="41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804" y="132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t" anchorCtr="0" compatLnSpc="1">
            <a:prstTxWarp prst="textNoShape">
              <a:avLst/>
            </a:prstTxWarp>
          </a:bodyPr>
          <a:lstStyle>
            <a:lvl1pPr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t" anchorCtr="0" compatLnSpc="1">
            <a:prstTxWarp prst="textNoShape">
              <a:avLst/>
            </a:prstTxWarp>
          </a:bodyPr>
          <a:lstStyle>
            <a:lvl1pPr algn="r"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b" anchorCtr="0" compatLnSpc="1">
            <a:prstTxWarp prst="textNoShape">
              <a:avLst/>
            </a:prstTxWarp>
          </a:bodyPr>
          <a:lstStyle>
            <a:lvl1pPr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b" anchorCtr="0" compatLnSpc="1">
            <a:prstTxWarp prst="textNoShape">
              <a:avLst/>
            </a:prstTxWarp>
          </a:bodyPr>
          <a:lstStyle>
            <a:lvl1pPr algn="r"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CBC982F-AA4E-4E17-9BE3-FCD2E928B6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900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05013" y="471488"/>
            <a:ext cx="3305175" cy="247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0144" y="3116455"/>
            <a:ext cx="6534912" cy="604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755648" y="9160489"/>
            <a:ext cx="3803904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>
            <a:lvl1pPr defTabSz="966432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dirty="0"/>
              <a:t>Drug Recognition Expert 7-Day School</a:t>
            </a:r>
          </a:p>
          <a:p>
            <a:pPr algn="ctr">
              <a:defRPr/>
            </a:pPr>
            <a:r>
              <a:rPr lang="en-US" dirty="0"/>
              <a:t>Introduction and Overview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59552" y="9160489"/>
            <a:ext cx="1755648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>
            <a:lvl1pPr algn="r" defTabSz="966432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Session 1</a:t>
            </a:r>
          </a:p>
          <a:p>
            <a:pPr>
              <a:defRPr/>
            </a:pPr>
            <a:r>
              <a:rPr lang="en-US" dirty="0"/>
              <a:t>Page </a:t>
            </a:r>
            <a:fld id="{5A44A6A0-AF83-4D8A-9E0F-871DE4311F47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of 40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0" y="9160489"/>
            <a:ext cx="1755648" cy="377752"/>
          </a:xfrm>
          <a:prstGeom prst="rect">
            <a:avLst/>
          </a:prstGeom>
        </p:spPr>
        <p:txBody>
          <a:bodyPr vert="horz" lIns="95747" tIns="47873" rIns="95747" bIns="47873" rtlCol="0" anchor="t"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/>
              <a:t>Revised:</a:t>
            </a:r>
          </a:p>
          <a:p>
            <a:pPr algn="l"/>
            <a:r>
              <a:rPr lang="en-US" dirty="0"/>
              <a:t>02/2018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87680" y="3022017"/>
            <a:ext cx="63398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6116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xfrm>
            <a:off x="583097" y="4561227"/>
            <a:ext cx="6185452" cy="43185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i="1" dirty="0">
              <a:latin typeface="+mn-lt"/>
            </a:endParaRPr>
          </a:p>
          <a:p>
            <a:endParaRPr lang="en-US" altLang="en-US" dirty="0"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 Combinations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24</a:t>
            </a:r>
          </a:p>
          <a:p>
            <a:pPr>
              <a:defRPr/>
            </a:pPr>
            <a:r>
              <a:rPr lang="en-US"/>
              <a:t>Page </a:t>
            </a:r>
            <a:fld id="{0C7800AC-AF53-4C4A-BE94-1C049AE1993B}" type="slidenum">
              <a:rPr lang="en-US" smtClean="0"/>
              <a:pPr>
                <a:defRPr/>
              </a:pPr>
              <a:t>1</a:t>
            </a:fld>
            <a:r>
              <a:rPr lang="en-US"/>
              <a:t> of 47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xfrm>
            <a:off x="425884" y="3116454"/>
            <a:ext cx="6499171" cy="6044034"/>
          </a:xfrm>
          <a:ln/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 Combinations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24</a:t>
            </a:r>
          </a:p>
          <a:p>
            <a:pPr>
              <a:defRPr/>
            </a:pPr>
            <a:r>
              <a:rPr lang="en-US"/>
              <a:t>Page </a:t>
            </a:r>
            <a:fld id="{0C7800AC-AF53-4C4A-BE94-1C049AE1993B}" type="slidenum">
              <a:rPr lang="en-US" smtClean="0"/>
              <a:pPr>
                <a:defRPr/>
              </a:pPr>
              <a:t>10</a:t>
            </a:fld>
            <a:r>
              <a:rPr lang="en-US"/>
              <a:t> of 47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xfrm>
            <a:off x="438410" y="3116454"/>
            <a:ext cx="6486645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 Combinations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24</a:t>
            </a:r>
          </a:p>
          <a:p>
            <a:pPr>
              <a:defRPr/>
            </a:pPr>
            <a:r>
              <a:rPr lang="en-US"/>
              <a:t>Page </a:t>
            </a:r>
            <a:fld id="{0C7800AC-AF53-4C4A-BE94-1C049AE1993B}" type="slidenum">
              <a:rPr lang="en-US" smtClean="0"/>
              <a:pPr>
                <a:defRPr/>
              </a:pPr>
              <a:t>11</a:t>
            </a:fld>
            <a:r>
              <a:rPr lang="en-US"/>
              <a:t> of 47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xfrm>
            <a:off x="425884" y="3116454"/>
            <a:ext cx="6499171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 Combinations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24</a:t>
            </a:r>
          </a:p>
          <a:p>
            <a:pPr>
              <a:defRPr/>
            </a:pPr>
            <a:r>
              <a:rPr lang="en-US"/>
              <a:t>Page </a:t>
            </a:r>
            <a:fld id="{0C7800AC-AF53-4C4A-BE94-1C049AE1993B}" type="slidenum">
              <a:rPr lang="en-US" smtClean="0"/>
              <a:pPr>
                <a:defRPr/>
              </a:pPr>
              <a:t>12</a:t>
            </a:fld>
            <a:r>
              <a:rPr lang="en-US"/>
              <a:t> of 47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xfrm>
            <a:off x="438410" y="3116454"/>
            <a:ext cx="6486645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 Combinations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24</a:t>
            </a:r>
          </a:p>
          <a:p>
            <a:pPr>
              <a:defRPr/>
            </a:pPr>
            <a:r>
              <a:rPr lang="en-US"/>
              <a:t>Page </a:t>
            </a:r>
            <a:fld id="{0C7800AC-AF53-4C4A-BE94-1C049AE1993B}" type="slidenum">
              <a:rPr lang="en-US" smtClean="0"/>
              <a:pPr>
                <a:defRPr/>
              </a:pPr>
              <a:t>13</a:t>
            </a:fld>
            <a:r>
              <a:rPr lang="en-US"/>
              <a:t> of 47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xfrm>
            <a:off x="425884" y="3116454"/>
            <a:ext cx="6499171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 Combinations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24</a:t>
            </a:r>
          </a:p>
          <a:p>
            <a:pPr>
              <a:defRPr/>
            </a:pPr>
            <a:r>
              <a:rPr lang="en-US"/>
              <a:t>Page </a:t>
            </a:r>
            <a:fld id="{0C7800AC-AF53-4C4A-BE94-1C049AE1993B}" type="slidenum">
              <a:rPr lang="en-US" smtClean="0"/>
              <a:pPr>
                <a:defRPr/>
              </a:pPr>
              <a:t>14</a:t>
            </a:fld>
            <a:r>
              <a:rPr lang="en-US"/>
              <a:t> of 47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xfrm>
            <a:off x="425884" y="3116454"/>
            <a:ext cx="6499171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kern="1200" dirty="0">
              <a:effectLst/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 Combinations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24</a:t>
            </a:r>
          </a:p>
          <a:p>
            <a:pPr>
              <a:defRPr/>
            </a:pPr>
            <a:r>
              <a:rPr lang="en-US"/>
              <a:t>Page </a:t>
            </a:r>
            <a:fld id="{0C7800AC-AF53-4C4A-BE94-1C049AE1993B}" type="slidenum">
              <a:rPr lang="en-US" smtClean="0"/>
              <a:pPr>
                <a:defRPr/>
              </a:pPr>
              <a:t>15</a:t>
            </a:fld>
            <a:r>
              <a:rPr lang="en-US"/>
              <a:t> of 47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3358" y="3116454"/>
            <a:ext cx="6511697" cy="604403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b="1" i="1" kern="1200" dirty="0">
              <a:effectLst/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 Combinations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24</a:t>
            </a:r>
          </a:p>
          <a:p>
            <a:pPr>
              <a:defRPr/>
            </a:pPr>
            <a:r>
              <a:rPr lang="en-US"/>
              <a:t>Page </a:t>
            </a:r>
            <a:fld id="{0C7800AC-AF53-4C4A-BE94-1C049AE1993B}" type="slidenum">
              <a:rPr lang="en-US" smtClean="0"/>
              <a:pPr>
                <a:defRPr/>
              </a:pPr>
              <a:t>16</a:t>
            </a:fld>
            <a:r>
              <a:rPr lang="en-US"/>
              <a:t> of 47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xfrm>
            <a:off x="413358" y="3116454"/>
            <a:ext cx="6511697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 Combinations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24</a:t>
            </a:r>
          </a:p>
          <a:p>
            <a:pPr>
              <a:defRPr/>
            </a:pPr>
            <a:r>
              <a:rPr lang="en-US"/>
              <a:t>Page </a:t>
            </a:r>
            <a:fld id="{0C7800AC-AF53-4C4A-BE94-1C049AE1993B}" type="slidenum">
              <a:rPr lang="en-US" smtClean="0"/>
              <a:pPr>
                <a:defRPr/>
              </a:pPr>
              <a:t>17</a:t>
            </a:fld>
            <a:r>
              <a:rPr lang="en-US"/>
              <a:t> of 47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xfrm>
            <a:off x="425884" y="3116454"/>
            <a:ext cx="6499171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 Combinations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24</a:t>
            </a:r>
          </a:p>
          <a:p>
            <a:pPr>
              <a:defRPr/>
            </a:pPr>
            <a:r>
              <a:rPr lang="en-US"/>
              <a:t>Page </a:t>
            </a:r>
            <a:fld id="{0C7800AC-AF53-4C4A-BE94-1C049AE1993B}" type="slidenum">
              <a:rPr lang="en-US" smtClean="0"/>
              <a:pPr>
                <a:defRPr/>
              </a:pPr>
              <a:t>18</a:t>
            </a:fld>
            <a:r>
              <a:rPr lang="en-US"/>
              <a:t> of 47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xfrm>
            <a:off x="425884" y="3116454"/>
            <a:ext cx="6499171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 Combinations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24</a:t>
            </a:r>
          </a:p>
          <a:p>
            <a:pPr>
              <a:defRPr/>
            </a:pPr>
            <a:r>
              <a:rPr lang="en-US"/>
              <a:t>Page </a:t>
            </a:r>
            <a:fld id="{0C7800AC-AF53-4C4A-BE94-1C049AE1993B}" type="slidenum">
              <a:rPr lang="en-US" smtClean="0"/>
              <a:pPr>
                <a:defRPr/>
              </a:pPr>
              <a:t>19</a:t>
            </a:fld>
            <a:r>
              <a:rPr lang="en-US"/>
              <a:t> of 47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0936" y="3116454"/>
            <a:ext cx="6474119" cy="6044034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 Combinations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24</a:t>
            </a:r>
          </a:p>
          <a:p>
            <a:pPr>
              <a:defRPr/>
            </a:pPr>
            <a:r>
              <a:rPr lang="en-US"/>
              <a:t>Page </a:t>
            </a:r>
            <a:fld id="{0C7800AC-AF53-4C4A-BE94-1C049AE1993B}" type="slidenum">
              <a:rPr lang="en-US" smtClean="0"/>
              <a:pPr>
                <a:defRPr/>
              </a:pPr>
              <a:t>2</a:t>
            </a:fld>
            <a:r>
              <a:rPr lang="en-US"/>
              <a:t> of 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9622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xfrm>
            <a:off x="438410" y="3116454"/>
            <a:ext cx="6486645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 Combinations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24</a:t>
            </a:r>
          </a:p>
          <a:p>
            <a:pPr>
              <a:defRPr/>
            </a:pPr>
            <a:r>
              <a:rPr lang="en-US"/>
              <a:t>Page </a:t>
            </a:r>
            <a:fld id="{0C7800AC-AF53-4C4A-BE94-1C049AE1993B}" type="slidenum">
              <a:rPr lang="en-US" smtClean="0"/>
              <a:pPr>
                <a:defRPr/>
              </a:pPr>
              <a:t>20</a:t>
            </a:fld>
            <a:r>
              <a:rPr lang="en-US"/>
              <a:t> of 47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xfrm>
            <a:off x="438410" y="3116454"/>
            <a:ext cx="6486645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 Combinations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24</a:t>
            </a:r>
          </a:p>
          <a:p>
            <a:pPr>
              <a:defRPr/>
            </a:pPr>
            <a:r>
              <a:rPr lang="en-US"/>
              <a:t>Page </a:t>
            </a:r>
            <a:fld id="{0C7800AC-AF53-4C4A-BE94-1C049AE1993B}" type="slidenum">
              <a:rPr lang="en-US" smtClean="0"/>
              <a:pPr>
                <a:defRPr/>
              </a:pPr>
              <a:t>21</a:t>
            </a:fld>
            <a:r>
              <a:rPr lang="en-US"/>
              <a:t> of 47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xfrm>
            <a:off x="425884" y="3116454"/>
            <a:ext cx="6499171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Calibri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 Combinations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24</a:t>
            </a:r>
          </a:p>
          <a:p>
            <a:pPr>
              <a:defRPr/>
            </a:pPr>
            <a:r>
              <a:rPr lang="en-US"/>
              <a:t>Page </a:t>
            </a:r>
            <a:fld id="{0C7800AC-AF53-4C4A-BE94-1C049AE1993B}" type="slidenum">
              <a:rPr lang="en-US" smtClean="0"/>
              <a:pPr>
                <a:defRPr/>
              </a:pPr>
              <a:t>22</a:t>
            </a:fld>
            <a:r>
              <a:rPr lang="en-US"/>
              <a:t> of 47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5884" y="3116454"/>
            <a:ext cx="6499171" cy="6044034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 Combinations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24</a:t>
            </a:r>
          </a:p>
          <a:p>
            <a:pPr>
              <a:defRPr/>
            </a:pPr>
            <a:r>
              <a:rPr lang="en-US"/>
              <a:t>Page </a:t>
            </a:r>
            <a:fld id="{0C7800AC-AF53-4C4A-BE94-1C049AE1993B}" type="slidenum">
              <a:rPr lang="en-US" smtClean="0"/>
              <a:pPr>
                <a:defRPr/>
              </a:pPr>
              <a:t>23</a:t>
            </a:fld>
            <a:r>
              <a:rPr lang="en-US"/>
              <a:t> of 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185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5884" y="3116454"/>
            <a:ext cx="6499171" cy="6044034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 Combinations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24</a:t>
            </a:r>
          </a:p>
          <a:p>
            <a:pPr>
              <a:defRPr/>
            </a:pPr>
            <a:r>
              <a:rPr lang="en-US"/>
              <a:t>Page </a:t>
            </a:r>
            <a:fld id="{0C7800AC-AF53-4C4A-BE94-1C049AE1993B}" type="slidenum">
              <a:rPr lang="en-US" smtClean="0"/>
              <a:pPr>
                <a:defRPr/>
              </a:pPr>
              <a:t>24</a:t>
            </a:fld>
            <a:r>
              <a:rPr lang="en-US"/>
              <a:t> of 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887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5884" y="3116454"/>
            <a:ext cx="6499171" cy="6044034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 Combinations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24</a:t>
            </a:r>
          </a:p>
          <a:p>
            <a:pPr>
              <a:defRPr/>
            </a:pPr>
            <a:r>
              <a:rPr lang="en-US"/>
              <a:t>Page </a:t>
            </a:r>
            <a:fld id="{0C7800AC-AF53-4C4A-BE94-1C049AE1993B}" type="slidenum">
              <a:rPr lang="en-US" smtClean="0"/>
              <a:pPr>
                <a:defRPr/>
              </a:pPr>
              <a:t>25</a:t>
            </a:fld>
            <a:r>
              <a:rPr lang="en-US"/>
              <a:t> of 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554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8410" y="3116454"/>
            <a:ext cx="6486645" cy="6044034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 Combinations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24</a:t>
            </a:r>
          </a:p>
          <a:p>
            <a:pPr>
              <a:defRPr/>
            </a:pPr>
            <a:r>
              <a:rPr lang="en-US"/>
              <a:t>Page </a:t>
            </a:r>
            <a:fld id="{0C7800AC-AF53-4C4A-BE94-1C049AE1993B}" type="slidenum">
              <a:rPr lang="en-US" smtClean="0"/>
              <a:pPr>
                <a:defRPr/>
              </a:pPr>
              <a:t>26</a:t>
            </a:fld>
            <a:r>
              <a:rPr lang="en-US"/>
              <a:t> of 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875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5884" y="3116454"/>
            <a:ext cx="6499171" cy="6044034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 Combinations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24</a:t>
            </a:r>
          </a:p>
          <a:p>
            <a:pPr>
              <a:defRPr/>
            </a:pPr>
            <a:r>
              <a:rPr lang="en-US"/>
              <a:t>Page </a:t>
            </a:r>
            <a:fld id="{0C7800AC-AF53-4C4A-BE94-1C049AE1993B}" type="slidenum">
              <a:rPr lang="en-US" smtClean="0"/>
              <a:pPr>
                <a:defRPr/>
              </a:pPr>
              <a:t>27</a:t>
            </a:fld>
            <a:r>
              <a:rPr lang="en-US"/>
              <a:t> of 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5990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8410" y="3116454"/>
            <a:ext cx="6486645" cy="6044034"/>
          </a:xfrm>
        </p:spPr>
        <p:txBody>
          <a:bodyPr/>
          <a:lstStyle/>
          <a:p>
            <a:pPr defTabSz="957468">
              <a:lnSpc>
                <a:spcPct val="100000"/>
              </a:lnSpc>
              <a:spcBef>
                <a:spcPts val="0"/>
              </a:spcBef>
            </a:pPr>
            <a:endParaRPr lang="en-US" altLang="en-US" b="1" i="1" dirty="0">
              <a:latin typeface="+mn-lt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 Combinations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24</a:t>
            </a:r>
          </a:p>
          <a:p>
            <a:pPr>
              <a:defRPr/>
            </a:pPr>
            <a:r>
              <a:rPr lang="en-US"/>
              <a:t>Page </a:t>
            </a:r>
            <a:fld id="{0C7800AC-AF53-4C4A-BE94-1C049AE1993B}" type="slidenum">
              <a:rPr lang="en-US" smtClean="0"/>
              <a:pPr>
                <a:defRPr/>
              </a:pPr>
              <a:t>28</a:t>
            </a:fld>
            <a:r>
              <a:rPr lang="en-US"/>
              <a:t> of 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96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8410" y="3116454"/>
            <a:ext cx="6486645" cy="6044034"/>
          </a:xfrm>
        </p:spPr>
        <p:txBody>
          <a:bodyPr>
            <a:norm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 Combinations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24</a:t>
            </a:r>
          </a:p>
          <a:p>
            <a:pPr>
              <a:defRPr/>
            </a:pPr>
            <a:r>
              <a:rPr lang="en-US"/>
              <a:t>Page </a:t>
            </a:r>
            <a:fld id="{0C7800AC-AF53-4C4A-BE94-1C049AE1993B}" type="slidenum">
              <a:rPr lang="en-US" smtClean="0"/>
              <a:pPr>
                <a:defRPr/>
              </a:pPr>
              <a:t>3</a:t>
            </a:fld>
            <a:r>
              <a:rPr lang="en-US"/>
              <a:t> of 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826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xfrm>
            <a:off x="450936" y="3116454"/>
            <a:ext cx="6474119" cy="6044034"/>
          </a:xfrm>
          <a:ln/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 Combinations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24</a:t>
            </a:r>
          </a:p>
          <a:p>
            <a:pPr>
              <a:defRPr/>
            </a:pPr>
            <a:r>
              <a:rPr lang="en-US"/>
              <a:t>Page </a:t>
            </a:r>
            <a:fld id="{0C7800AC-AF53-4C4A-BE94-1C049AE1993B}" type="slidenum">
              <a:rPr lang="en-US" smtClean="0"/>
              <a:pPr>
                <a:defRPr/>
              </a:pPr>
              <a:t>4</a:t>
            </a:fld>
            <a:r>
              <a:rPr lang="en-US"/>
              <a:t> of 47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70660" name="Notes Placeholder 3"/>
          <p:cNvSpPr>
            <a:spLocks noGrp="1"/>
          </p:cNvSpPr>
          <p:nvPr>
            <p:ph type="body" idx="1"/>
          </p:nvPr>
        </p:nvSpPr>
        <p:spPr>
          <a:xfrm>
            <a:off x="438410" y="3116454"/>
            <a:ext cx="6486645" cy="6044034"/>
          </a:xfrm>
          <a:ln/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 Combinations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24</a:t>
            </a:r>
          </a:p>
          <a:p>
            <a:pPr>
              <a:defRPr/>
            </a:pPr>
            <a:r>
              <a:rPr lang="en-US"/>
              <a:t>Page </a:t>
            </a:r>
            <a:fld id="{0C7800AC-AF53-4C4A-BE94-1C049AE1993B}" type="slidenum">
              <a:rPr lang="en-US" smtClean="0"/>
              <a:pPr>
                <a:defRPr/>
              </a:pPr>
              <a:t>5</a:t>
            </a:fld>
            <a:r>
              <a:rPr lang="en-US"/>
              <a:t> of 47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xfrm>
            <a:off x="438410" y="3116454"/>
            <a:ext cx="6486645" cy="6044034"/>
          </a:xfrm>
          <a:ln/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 Combinations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24</a:t>
            </a:r>
          </a:p>
          <a:p>
            <a:pPr>
              <a:defRPr/>
            </a:pPr>
            <a:r>
              <a:rPr lang="en-US"/>
              <a:t>Page </a:t>
            </a:r>
            <a:fld id="{0C7800AC-AF53-4C4A-BE94-1C049AE1993B}" type="slidenum">
              <a:rPr lang="en-US" smtClean="0"/>
              <a:pPr>
                <a:defRPr/>
              </a:pPr>
              <a:t>6</a:t>
            </a:fld>
            <a:r>
              <a:rPr lang="en-US"/>
              <a:t> of 47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xfrm>
            <a:off x="413358" y="3116454"/>
            <a:ext cx="6511697" cy="6044034"/>
          </a:xfrm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+mn-lt"/>
              <a:ea typeface="Calibri" pitchFamily="34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 Combinations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24</a:t>
            </a:r>
          </a:p>
          <a:p>
            <a:pPr>
              <a:defRPr/>
            </a:pPr>
            <a:r>
              <a:rPr lang="en-US"/>
              <a:t>Page </a:t>
            </a:r>
            <a:fld id="{0C7800AC-AF53-4C4A-BE94-1C049AE1993B}" type="slidenum">
              <a:rPr lang="en-US" smtClean="0"/>
              <a:pPr>
                <a:defRPr/>
              </a:pPr>
              <a:t>7</a:t>
            </a:fld>
            <a:r>
              <a:rPr lang="en-US"/>
              <a:t> of 47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xfrm>
            <a:off x="438410" y="3116454"/>
            <a:ext cx="6486645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 Combinations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24</a:t>
            </a:r>
          </a:p>
          <a:p>
            <a:pPr>
              <a:defRPr/>
            </a:pPr>
            <a:r>
              <a:rPr lang="en-US"/>
              <a:t>Page </a:t>
            </a:r>
            <a:fld id="{0C7800AC-AF53-4C4A-BE94-1C049AE1993B}" type="slidenum">
              <a:rPr lang="en-US" smtClean="0"/>
              <a:pPr>
                <a:defRPr/>
              </a:pPr>
              <a:t>8</a:t>
            </a:fld>
            <a:r>
              <a:rPr lang="en-US"/>
              <a:t> of 47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471488"/>
            <a:ext cx="3305175" cy="2479675"/>
          </a:xfrm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xfrm>
            <a:off x="413358" y="3116454"/>
            <a:ext cx="6511697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Calibri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Revised</a:t>
            </a:r>
          </a:p>
          <a:p>
            <a:pPr algn="l"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Drug Combinations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24</a:t>
            </a:r>
          </a:p>
          <a:p>
            <a:pPr>
              <a:defRPr/>
            </a:pPr>
            <a:r>
              <a:rPr lang="en-US"/>
              <a:t>Page </a:t>
            </a:r>
            <a:fld id="{0C7800AC-AF53-4C4A-BE94-1C049AE1993B}" type="slidenum">
              <a:rPr lang="en-US" smtClean="0"/>
              <a:pPr>
                <a:defRPr/>
              </a:pPr>
              <a:t>9</a:t>
            </a:fld>
            <a:r>
              <a:rPr lang="en-US"/>
              <a:t> of 47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51" y="1862153"/>
            <a:ext cx="4872624" cy="1863748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0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511" y="3856409"/>
            <a:ext cx="4869923" cy="754867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56E2657-6E74-4A22-8C28-A8E0FE4F65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863600"/>
            <a:ext cx="3381375" cy="47355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90C290B-620B-438F-A69E-3237A2D09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723" y="5505018"/>
            <a:ext cx="1109027" cy="10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0C0653-83B5-493E-B36C-08E78B9D1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7" y="5729128"/>
            <a:ext cx="1136643" cy="759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994E47-CF5A-4529-9852-AFA765115E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53" y="5913755"/>
            <a:ext cx="1658382" cy="39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7943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50" y="1862153"/>
            <a:ext cx="8536487" cy="1863748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0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511" y="3856409"/>
            <a:ext cx="8534126" cy="754867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90C290B-620B-438F-A69E-3237A2D09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317" y="5416873"/>
            <a:ext cx="1109027" cy="10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0C0653-83B5-493E-B36C-08E78B9D1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821" y="5640983"/>
            <a:ext cx="1136643" cy="759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994E47-CF5A-4529-9852-AFA765115E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47" y="5825610"/>
            <a:ext cx="1658382" cy="39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5753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8434" y="2062570"/>
            <a:ext cx="4872624" cy="1863748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0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0794" y="4056826"/>
            <a:ext cx="4869923" cy="754867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56E2657-6E74-4A22-8C28-A8E0FE4F65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9665" y="921000"/>
            <a:ext cx="3381375" cy="47355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90C290B-620B-438F-A69E-3237A2D09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613" y="5292076"/>
            <a:ext cx="1109027" cy="10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0C0653-83B5-493E-B36C-08E78B9D1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17" y="5516186"/>
            <a:ext cx="1136643" cy="759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994E47-CF5A-4529-9852-AFA765115E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243" y="5700813"/>
            <a:ext cx="1658382" cy="39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770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24-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35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ctr">
              <a:buNone/>
              <a:defRPr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24-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24-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50" y="1862153"/>
            <a:ext cx="8536487" cy="1863748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0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511" y="3856409"/>
            <a:ext cx="8534126" cy="754867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24-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9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8076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76400"/>
            <a:ext cx="3810000" cy="45915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76400"/>
            <a:ext cx="3810000" cy="45915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24-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63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503920" cy="4572000"/>
          </a:xfrm>
          <a:prstGeom prst="rect">
            <a:avLst/>
          </a:prstGeom>
        </p:spPr>
        <p:txBody>
          <a:bodyPr/>
          <a:lstStyle>
            <a:lvl1pPr marL="290513" indent="-290513">
              <a:defRPr sz="2600" b="0"/>
            </a:lvl1pPr>
            <a:lvl2pPr>
              <a:defRPr sz="2400" b="0"/>
            </a:lvl2pPr>
            <a:lvl3pPr>
              <a:defRPr sz="2200" b="0"/>
            </a:lvl3pPr>
            <a:lvl4pPr>
              <a:defRPr b="0"/>
            </a:lvl4pPr>
            <a:lvl5pPr>
              <a:defRPr sz="18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24-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422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4480"/>
            <a:ext cx="82296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83782"/>
            <a:ext cx="1708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pc="300">
                <a:solidFill>
                  <a:srgbClr val="FFFFFF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24-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0293CF-47CF-4360-A4CF-A4A8D772425E}"/>
              </a:ext>
            </a:extLst>
          </p:cNvPr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8B5515-6603-4FF6-880A-DBCE1D8D5483}"/>
              </a:ext>
            </a:extLst>
          </p:cNvPr>
          <p:cNvSpPr txBox="1"/>
          <p:nvPr/>
        </p:nvSpPr>
        <p:spPr>
          <a:xfrm>
            <a:off x="72991" y="28991"/>
            <a:ext cx="3371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300" dirty="0">
                <a:solidFill>
                  <a:schemeClr val="bg1"/>
                </a:solidFill>
                <a:latin typeface="Arial Narrow" panose="020B0606020202030204" pitchFamily="34" charset="0"/>
              </a:rPr>
              <a:t>Session 24: Drug Combinations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665B67-E349-4B33-8920-891BD60CF5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7248" y="30480"/>
            <a:ext cx="222126" cy="274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B025A2-6565-48F6-AC3E-BA7323E4550E}"/>
              </a:ext>
            </a:extLst>
          </p:cNvPr>
          <p:cNvSpPr txBox="1"/>
          <p:nvPr userDrawn="1"/>
        </p:nvSpPr>
        <p:spPr>
          <a:xfrm>
            <a:off x="0" y="6515325"/>
            <a:ext cx="1708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</a:rPr>
              <a:t>DRE</a:t>
            </a:r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253274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52" r:id="rId2"/>
    <p:sldLayoutId id="2147484353" r:id="rId3"/>
    <p:sldLayoutId id="2147484354" r:id="rId4"/>
    <p:sldLayoutId id="2147484355" r:id="rId5"/>
    <p:sldLayoutId id="2147484357" r:id="rId6"/>
    <p:sldLayoutId id="2147484358" r:id="rId7"/>
    <p:sldLayoutId id="2147484360" r:id="rId8"/>
    <p:sldLayoutId id="2147484361" r:id="rId9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b="1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200"/>
        </a:spcBef>
        <a:spcAft>
          <a:spcPts val="1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6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569913" indent="-342900" algn="l" defTabSz="914400" rtl="0" eaLnBrk="1" latinLnBrk="0" hangingPunct="1">
        <a:lnSpc>
          <a:spcPct val="100000"/>
        </a:lnSpc>
        <a:spcBef>
          <a:spcPts val="200"/>
        </a:spcBef>
        <a:spcAft>
          <a:spcPts val="1200"/>
        </a:spcAft>
        <a:buClrTx/>
        <a:buFont typeface="Arial" panose="020B0604020202020204" pitchFamily="34" charset="0"/>
        <a:buChar char="•"/>
        <a:defRPr sz="26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914400" indent="-354013" algn="l" defTabSz="914400" rtl="0" eaLnBrk="1" latinLnBrk="0" hangingPunct="1">
        <a:lnSpc>
          <a:spcPct val="100000"/>
        </a:lnSpc>
        <a:spcBef>
          <a:spcPts val="200"/>
        </a:spcBef>
        <a:spcAft>
          <a:spcPts val="1200"/>
        </a:spcAft>
        <a:buClrTx/>
        <a:buFont typeface="Arial" panose="020B0604020202020204" pitchFamily="34" charset="0"/>
        <a:buChar char="–"/>
        <a:defRPr sz="26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258888" indent="-355600" algn="l" defTabSz="914400" rtl="0" eaLnBrk="1" latinLnBrk="0" hangingPunct="1">
        <a:lnSpc>
          <a:spcPct val="100000"/>
        </a:lnSpc>
        <a:spcBef>
          <a:spcPts val="200"/>
        </a:spcBef>
        <a:spcAft>
          <a:spcPts val="1200"/>
        </a:spcAft>
        <a:buClrTx/>
        <a:buFont typeface="Wingdings 2" panose="05020102010507070707" pitchFamily="18" charset="2"/>
        <a:buChar char="P"/>
        <a:defRPr sz="26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1200"/>
        </a:spcAft>
        <a:buClrTx/>
        <a:buFont typeface="Calibri" pitchFamily="34" charset="0"/>
        <a:buChar char="◦"/>
        <a:defRPr sz="26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3.xml"/><Relationship Id="rId4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4355624" y="2313998"/>
            <a:ext cx="3556000" cy="854075"/>
          </a:xfrm>
        </p:spPr>
        <p:txBody>
          <a:bodyPr/>
          <a:lstStyle/>
          <a:p>
            <a:pPr algn="l"/>
            <a:r>
              <a:rPr lang="en-US" altLang="en-US" dirty="0"/>
              <a:t>Session 24 </a:t>
            </a:r>
          </a:p>
        </p:txBody>
      </p:sp>
      <p:sp>
        <p:nvSpPr>
          <p:cNvPr id="9219" name="Subtitle 2"/>
          <p:cNvSpPr txBox="1">
            <a:spLocks/>
          </p:cNvSpPr>
          <p:nvPr/>
        </p:nvSpPr>
        <p:spPr bwMode="auto">
          <a:xfrm>
            <a:off x="4355623" y="3168073"/>
            <a:ext cx="452711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accent3"/>
                </a:solidFill>
                <a:latin typeface="+mj-lt"/>
                <a:cs typeface="+mn-cs"/>
              </a:rPr>
              <a:t>Drug Combinations</a:t>
            </a:r>
          </a:p>
        </p:txBody>
      </p:sp>
      <p:pic>
        <p:nvPicPr>
          <p:cNvPr id="5124" name="Picture 5" descr="speedb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207" y="3457392"/>
            <a:ext cx="2181224" cy="283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alcohol_drugs 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12" y="682950"/>
            <a:ext cx="2387259" cy="248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CBB5D11-97B7-473B-8EC9-509853399EE8}"/>
              </a:ext>
            </a:extLst>
          </p:cNvPr>
          <p:cNvGrpSpPr/>
          <p:nvPr/>
        </p:nvGrpSpPr>
        <p:grpSpPr>
          <a:xfrm>
            <a:off x="4826437" y="5380755"/>
            <a:ext cx="4221830" cy="1066909"/>
            <a:chOff x="4826437" y="5380755"/>
            <a:chExt cx="4221830" cy="1066909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CDC39E20-BC35-45F1-AF0D-2A3AAF2E39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6212" y="5380755"/>
              <a:ext cx="1109027" cy="1066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2F9E21C-C208-4DAD-B364-A6198948B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1624" y="5534582"/>
              <a:ext cx="1136643" cy="75925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5713FA5-6EFD-4DBE-8019-448B9C11B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26437" y="5685609"/>
              <a:ext cx="1143390" cy="45720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Additive Effect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52CC67D2-B3D2-43D0-B24E-AA381D825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63" y="3167063"/>
            <a:ext cx="1676400" cy="52387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Arial" charset="0"/>
              </a:rPr>
              <a:t>Action 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8DCF8BFB-1D5B-4D37-B45A-9A25CD14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850" y="3167063"/>
            <a:ext cx="1676400" cy="523875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Arial" charset="0"/>
              </a:rPr>
              <a:t>Action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1EEE34-34F2-457E-BBFE-808072733D80}"/>
              </a:ext>
            </a:extLst>
          </p:cNvPr>
          <p:cNvSpPr txBox="1"/>
          <p:nvPr/>
        </p:nvSpPr>
        <p:spPr>
          <a:xfrm>
            <a:off x="2174200" y="2875002"/>
            <a:ext cx="883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0000"/>
                </a:solidFill>
                <a:latin typeface="Arial Black" panose="020B0A04020102020204" pitchFamily="34" charset="0"/>
              </a:rPr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D0CD81-AD62-4CA3-898F-EA09F146642C}"/>
              </a:ext>
            </a:extLst>
          </p:cNvPr>
          <p:cNvSpPr txBox="1"/>
          <p:nvPr/>
        </p:nvSpPr>
        <p:spPr>
          <a:xfrm>
            <a:off x="4853987" y="2875002"/>
            <a:ext cx="883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0000"/>
                </a:solidFill>
                <a:latin typeface="Arial Black" panose="020B0A04020102020204" pitchFamily="34" charset="0"/>
              </a:rPr>
              <a:t>=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63E85CBC-A5D4-400F-BF27-25FB89EA3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636" y="3167390"/>
            <a:ext cx="2908300" cy="52322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Arial" charset="0"/>
              </a:rPr>
              <a:t>Greater 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69C38-0524-48EB-84A7-8A31B7FB3A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</a:t>
            </a:r>
            <a:fld id="{DA88165B-7D3D-4EA8-A6DB-F48E3CEFC56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sz="quarter" idx="1"/>
          </p:nvPr>
        </p:nvSpPr>
        <p:spPr>
          <a:xfrm>
            <a:off x="391391" y="1828800"/>
            <a:ext cx="8361218" cy="304323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b="1" dirty="0"/>
              <a:t>Example #1: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dirty="0"/>
              <a:t>Pulse Rate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i="1" dirty="0"/>
              <a:t>Cannabis and Inhalants</a:t>
            </a:r>
          </a:p>
          <a:p>
            <a:pPr marL="0" indent="0" algn="ctr">
              <a:spcBef>
                <a:spcPts val="1200"/>
              </a:spcBef>
              <a:buFontTx/>
              <a:buNone/>
              <a:defRPr/>
            </a:pPr>
            <a:endParaRPr lang="en-US" dirty="0"/>
          </a:p>
        </p:txBody>
      </p:sp>
      <p:sp>
        <p:nvSpPr>
          <p:cNvPr id="235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Additive Effect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77982" y="4048369"/>
            <a:ext cx="8188036" cy="399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287338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 b="1">
                <a:solidFill>
                  <a:srgbClr val="003366"/>
                </a:solidFill>
                <a:latin typeface="+mj-lt"/>
              </a:defRPr>
            </a:lvl3pPr>
            <a:lvl4pPr marL="103187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 b="1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 algn="ctr">
              <a:spcBef>
                <a:spcPts val="1200"/>
              </a:spcBef>
              <a:buFontTx/>
              <a:buNone/>
              <a:defRPr/>
            </a:pPr>
            <a:r>
              <a:rPr lang="en-US" sz="2600" kern="0" dirty="0">
                <a:solidFill>
                  <a:schemeClr val="accent3"/>
                </a:solidFill>
              </a:rPr>
              <a:t>Example #2:</a:t>
            </a:r>
          </a:p>
          <a:p>
            <a:pPr marL="0" indent="0" algn="ctr">
              <a:spcBef>
                <a:spcPts val="1200"/>
              </a:spcBef>
              <a:buFontTx/>
              <a:buNone/>
              <a:defRPr/>
            </a:pPr>
            <a:r>
              <a:rPr lang="en-US" sz="2600" b="0" kern="0" dirty="0">
                <a:solidFill>
                  <a:schemeClr val="accent3"/>
                </a:solidFill>
              </a:rPr>
              <a:t>Pupil Size</a:t>
            </a:r>
          </a:p>
          <a:p>
            <a:pPr marL="0" indent="0" algn="ctr">
              <a:spcBef>
                <a:spcPts val="1200"/>
              </a:spcBef>
              <a:buFontTx/>
              <a:buNone/>
              <a:defRPr/>
            </a:pPr>
            <a:r>
              <a:rPr lang="en-US" sz="2600" b="0" i="1" kern="0" dirty="0">
                <a:solidFill>
                  <a:schemeClr val="accent3"/>
                </a:solidFill>
              </a:rPr>
              <a:t>CNS Stimulants and Hallucinogens</a:t>
            </a:r>
          </a:p>
          <a:p>
            <a:pPr marL="0" indent="0" algn="ctr">
              <a:spcBef>
                <a:spcPts val="1200"/>
              </a:spcBef>
              <a:buFontTx/>
              <a:buNone/>
              <a:defRPr/>
            </a:pPr>
            <a:endParaRPr lang="en-US" sz="2600" kern="0" dirty="0">
              <a:solidFill>
                <a:schemeClr val="accent3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2D283F-30BA-4BA7-A84A-27701CC42C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</a:t>
            </a:r>
            <a:fld id="{DA88165B-7D3D-4EA8-A6DB-F48E3CEFC56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Antagonistic Effect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F35D7FE5-1CFF-4ECE-96CE-6B4BBB6DE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381" y="3167063"/>
            <a:ext cx="1676400" cy="52387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Arial" charset="0"/>
              </a:rPr>
              <a:t>Action 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EC034E0C-C72F-4240-9BC9-38C358309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018" y="3167063"/>
            <a:ext cx="2895600" cy="523875"/>
          </a:xfrm>
          <a:prstGeom prst="rect">
            <a:avLst/>
          </a:prstGeom>
          <a:solidFill>
            <a:srgbClr val="7030A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Arial" charset="0"/>
              </a:rPr>
              <a:t>Unpredictable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A6D0C4F5-CC05-4D99-801E-88B2BBD46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4037" y="2951957"/>
            <a:ext cx="1736725" cy="954087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Arial" charset="0"/>
              </a:rPr>
              <a:t>Opposite Action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1430A7-39DC-4CE7-9C0E-E096E4178399}"/>
              </a:ext>
            </a:extLst>
          </p:cNvPr>
          <p:cNvSpPr txBox="1"/>
          <p:nvPr/>
        </p:nvSpPr>
        <p:spPr>
          <a:xfrm>
            <a:off x="2198453" y="2875002"/>
            <a:ext cx="883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0000"/>
                </a:solidFill>
                <a:latin typeface="Arial Black" panose="020B0A04020102020204" pitchFamily="34" charset="0"/>
              </a:rPr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7BA707-8E86-4698-AC39-38B076287D7F}"/>
              </a:ext>
            </a:extLst>
          </p:cNvPr>
          <p:cNvSpPr txBox="1"/>
          <p:nvPr/>
        </p:nvSpPr>
        <p:spPr>
          <a:xfrm>
            <a:off x="4842433" y="2875002"/>
            <a:ext cx="883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0000"/>
                </a:solidFill>
                <a:latin typeface="Arial Black" panose="020B0A04020102020204" pitchFamily="34" charset="0"/>
              </a:rPr>
              <a:t>=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08B71-858C-4A2C-A414-797DAA150D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</a:t>
            </a:r>
            <a:fld id="{DA88165B-7D3D-4EA8-A6DB-F48E3CEFC56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1828800"/>
            <a:ext cx="8382000" cy="4267200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FontTx/>
              <a:buNone/>
              <a:defRPr/>
            </a:pPr>
            <a:r>
              <a:rPr lang="en-US" b="1" dirty="0"/>
              <a:t>Example #1:</a:t>
            </a:r>
          </a:p>
          <a:p>
            <a:pPr marL="0" indent="0" algn="ctr">
              <a:spcBef>
                <a:spcPts val="1200"/>
              </a:spcBef>
              <a:buFontTx/>
              <a:buNone/>
              <a:defRPr/>
            </a:pPr>
            <a:r>
              <a:rPr lang="en-US" dirty="0"/>
              <a:t>Pulse Rate</a:t>
            </a:r>
          </a:p>
          <a:p>
            <a:pPr marL="0" indent="0" algn="ctr">
              <a:spcBef>
                <a:spcPts val="1200"/>
              </a:spcBef>
              <a:buFontTx/>
              <a:buNone/>
              <a:defRPr/>
            </a:pPr>
            <a:r>
              <a:rPr lang="en-US" i="1" dirty="0"/>
              <a:t>CNS Stimulants and CNS Depressants</a:t>
            </a:r>
          </a:p>
          <a:p>
            <a:pPr marL="0" indent="0" algn="ctr">
              <a:spcBef>
                <a:spcPts val="1200"/>
              </a:spcBef>
              <a:buFontTx/>
              <a:buNone/>
              <a:defRPr/>
            </a:pPr>
            <a:r>
              <a:rPr lang="en-US" b="1" dirty="0"/>
              <a:t>Example #2:</a:t>
            </a:r>
          </a:p>
          <a:p>
            <a:pPr marL="0" indent="0" algn="ctr">
              <a:spcBef>
                <a:spcPts val="1200"/>
              </a:spcBef>
              <a:buFontTx/>
              <a:buNone/>
              <a:defRPr/>
            </a:pPr>
            <a:r>
              <a:rPr lang="en-US" dirty="0"/>
              <a:t>Pupil Size</a:t>
            </a:r>
          </a:p>
          <a:p>
            <a:pPr marL="0" indent="0" algn="ctr">
              <a:spcBef>
                <a:spcPts val="1200"/>
              </a:spcBef>
              <a:buFontTx/>
              <a:buNone/>
              <a:defRPr/>
            </a:pPr>
            <a:r>
              <a:rPr lang="en-US" i="1" dirty="0"/>
              <a:t>CNS Stimulants and Narcotic Analgesics</a:t>
            </a:r>
          </a:p>
        </p:txBody>
      </p:sp>
      <p:sp>
        <p:nvSpPr>
          <p:cNvPr id="286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Antagonistic Effect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2C3F8B-47A7-4D54-B150-BE18E64357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</a:t>
            </a:r>
            <a:fld id="{DA88165B-7D3D-4EA8-A6DB-F48E3CEFC56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1849582"/>
            <a:ext cx="8382000" cy="4283996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FontTx/>
              <a:buNone/>
              <a:defRPr/>
            </a:pPr>
            <a:r>
              <a:rPr lang="en-US" b="1" dirty="0"/>
              <a:t>Example #3:</a:t>
            </a:r>
          </a:p>
          <a:p>
            <a:pPr marL="0" indent="0" algn="ctr">
              <a:spcBef>
                <a:spcPts val="1200"/>
              </a:spcBef>
              <a:buFontTx/>
              <a:buNone/>
              <a:defRPr/>
            </a:pPr>
            <a:r>
              <a:rPr lang="en-US" dirty="0"/>
              <a:t>Blood Pressure</a:t>
            </a:r>
          </a:p>
          <a:p>
            <a:pPr marL="0" indent="0" algn="ctr">
              <a:spcBef>
                <a:spcPts val="1200"/>
              </a:spcBef>
              <a:buFontTx/>
              <a:buNone/>
              <a:defRPr/>
            </a:pPr>
            <a:r>
              <a:rPr lang="en-US" i="1" dirty="0"/>
              <a:t>Hallucinogens and Narcotic Analgesics</a:t>
            </a:r>
          </a:p>
          <a:p>
            <a:pPr marL="0" indent="0" algn="ctr">
              <a:spcBef>
                <a:spcPts val="1200"/>
              </a:spcBef>
              <a:buFontTx/>
              <a:buNone/>
              <a:defRPr/>
            </a:pPr>
            <a:endParaRPr lang="en-US" dirty="0"/>
          </a:p>
        </p:txBody>
      </p:sp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Antagonistic Effect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289369-1C56-4C8B-AA5F-D3D66CA1AF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</a:t>
            </a:r>
            <a:fld id="{DA88165B-7D3D-4EA8-A6DB-F48E3CEFC56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519113" y="492370"/>
            <a:ext cx="8051800" cy="769694"/>
          </a:xfrm>
        </p:spPr>
        <p:txBody>
          <a:bodyPr>
            <a:normAutofit/>
          </a:bodyPr>
          <a:lstStyle/>
          <a:p>
            <a:r>
              <a:rPr lang="en-US" altLang="en-US" dirty="0"/>
              <a:t>Cannabis and CNS Stimulant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327240"/>
              </p:ext>
            </p:extLst>
          </p:nvPr>
        </p:nvGraphicFramePr>
        <p:xfrm>
          <a:off x="431800" y="1341436"/>
          <a:ext cx="8226425" cy="417512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45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2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401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Impairment Indicator</a:t>
                      </a:r>
                      <a:endParaRPr kumimoji="0" 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Cannabis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CNS Stimulant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Type of Effect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What Should We See?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6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HGN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None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None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Null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No</a:t>
                      </a:r>
                      <a:r>
                        <a:rPr lang="en-US" sz="1800" baseline="0" dirty="0">
                          <a:solidFill>
                            <a:schemeClr val="accent3"/>
                          </a:solidFill>
                        </a:rPr>
                        <a:t> HGN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3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VGN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None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None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Null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No</a:t>
                      </a:r>
                      <a:r>
                        <a:rPr lang="en-US" sz="1800" baseline="0" dirty="0">
                          <a:solidFill>
                            <a:schemeClr val="accent3"/>
                          </a:solidFill>
                        </a:rPr>
                        <a:t> VGN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3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LOC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Present 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None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Overlapping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LOC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3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Pupil Size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Dilated </a:t>
                      </a:r>
                      <a:r>
                        <a:rPr lang="en-US" sz="1800" baseline="30000" dirty="0">
                          <a:solidFill>
                            <a:schemeClr val="accent3"/>
                          </a:solidFill>
                        </a:rPr>
                        <a:t>(6)</a:t>
                      </a:r>
                      <a:endParaRPr lang="en-US" sz="1800" b="1" baseline="30000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Dilated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Overlapping or Additive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Dilated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5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Reaction to Light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Normal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Slow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Overlapping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Slow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31800" y="5813596"/>
            <a:ext cx="4420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defRPr/>
            </a:pPr>
            <a:r>
              <a:rPr lang="en-US" sz="1800" i="1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en-US" sz="1800" i="1" baseline="30000" dirty="0">
                <a:solidFill>
                  <a:schemeClr val="accent3"/>
                </a:solidFill>
                <a:latin typeface="+mj-lt"/>
              </a:rPr>
              <a:t>(6)</a:t>
            </a:r>
            <a:r>
              <a:rPr lang="en-US" sz="1800" i="1" dirty="0">
                <a:solidFill>
                  <a:schemeClr val="accent3"/>
                </a:solidFill>
                <a:latin typeface="+mj-lt"/>
              </a:rPr>
              <a:t> Pupil Size Possibly Normal.</a:t>
            </a:r>
            <a:endParaRPr lang="en-US" sz="1800" i="1" dirty="0">
              <a:solidFill>
                <a:schemeClr val="accent3"/>
              </a:solidFill>
              <a:latin typeface="+mj-lt"/>
              <a:cs typeface="+mn-cs"/>
            </a:endParaRPr>
          </a:p>
        </p:txBody>
      </p:sp>
      <p:sp>
        <p:nvSpPr>
          <p:cNvPr id="35874" name="Rectangle 35873">
            <a:extLst>
              <a:ext uri="{FF2B5EF4-FFF2-40B4-BE49-F238E27FC236}">
                <a16:creationId xmlns:a16="http://schemas.microsoft.com/office/drawing/2014/main" id="{DFB320A5-BBBE-4109-A742-4F8AF3DAC83C}"/>
              </a:ext>
            </a:extLst>
          </p:cNvPr>
          <p:cNvSpPr/>
          <p:nvPr/>
        </p:nvSpPr>
        <p:spPr>
          <a:xfrm>
            <a:off x="609600" y="2454031"/>
            <a:ext cx="1320800" cy="320431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8D01A3-1129-4C82-A1E3-D786582D365C}"/>
              </a:ext>
            </a:extLst>
          </p:cNvPr>
          <p:cNvSpPr/>
          <p:nvPr/>
        </p:nvSpPr>
        <p:spPr>
          <a:xfrm>
            <a:off x="2325077" y="2454030"/>
            <a:ext cx="1320800" cy="320431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796D284-61E6-4FA4-8ACA-F6BDE6A44C60}"/>
              </a:ext>
            </a:extLst>
          </p:cNvPr>
          <p:cNvSpPr/>
          <p:nvPr/>
        </p:nvSpPr>
        <p:spPr>
          <a:xfrm>
            <a:off x="3884612" y="2454030"/>
            <a:ext cx="1320800" cy="320431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DDC6043-CFE2-4B8D-A58A-E82DD83A73C1}"/>
              </a:ext>
            </a:extLst>
          </p:cNvPr>
          <p:cNvSpPr/>
          <p:nvPr/>
        </p:nvSpPr>
        <p:spPr>
          <a:xfrm>
            <a:off x="5444147" y="2454029"/>
            <a:ext cx="1320800" cy="320431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6B3EAE2-3814-4270-B0EF-B8BBA9C1E5FF}"/>
              </a:ext>
            </a:extLst>
          </p:cNvPr>
          <p:cNvSpPr/>
          <p:nvPr/>
        </p:nvSpPr>
        <p:spPr>
          <a:xfrm>
            <a:off x="7181300" y="2457961"/>
            <a:ext cx="1320800" cy="320431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760C973-35A0-438B-A1B9-43C1FF542844}"/>
              </a:ext>
            </a:extLst>
          </p:cNvPr>
          <p:cNvSpPr/>
          <p:nvPr/>
        </p:nvSpPr>
        <p:spPr>
          <a:xfrm>
            <a:off x="609600" y="3726841"/>
            <a:ext cx="1320800" cy="320431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94E161-E437-4FDF-8CE9-EBCC5CDAAD1D}"/>
              </a:ext>
            </a:extLst>
          </p:cNvPr>
          <p:cNvSpPr/>
          <p:nvPr/>
        </p:nvSpPr>
        <p:spPr>
          <a:xfrm>
            <a:off x="2254738" y="3763109"/>
            <a:ext cx="1320800" cy="320431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40D8F39-3213-4F04-A955-E8852EC8EABC}"/>
              </a:ext>
            </a:extLst>
          </p:cNvPr>
          <p:cNvSpPr/>
          <p:nvPr/>
        </p:nvSpPr>
        <p:spPr>
          <a:xfrm>
            <a:off x="3884612" y="3763109"/>
            <a:ext cx="1320800" cy="320431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35B977F-9131-4343-8DEE-4C5D994560D4}"/>
              </a:ext>
            </a:extLst>
          </p:cNvPr>
          <p:cNvSpPr/>
          <p:nvPr/>
        </p:nvSpPr>
        <p:spPr>
          <a:xfrm>
            <a:off x="5568462" y="3726841"/>
            <a:ext cx="1320800" cy="320431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D3B56E3-8BC4-4252-AA26-2EB1BB46A9AA}"/>
              </a:ext>
            </a:extLst>
          </p:cNvPr>
          <p:cNvSpPr/>
          <p:nvPr/>
        </p:nvSpPr>
        <p:spPr>
          <a:xfrm>
            <a:off x="7254540" y="3726840"/>
            <a:ext cx="1320800" cy="320431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A0586B8-F861-40E5-BBD9-0EAF9290BED5}"/>
              </a:ext>
            </a:extLst>
          </p:cNvPr>
          <p:cNvSpPr/>
          <p:nvPr/>
        </p:nvSpPr>
        <p:spPr>
          <a:xfrm>
            <a:off x="609600" y="4896340"/>
            <a:ext cx="1320800" cy="604593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84D5B78-A8D6-4B0F-B9E9-5077F4960827}"/>
              </a:ext>
            </a:extLst>
          </p:cNvPr>
          <p:cNvSpPr/>
          <p:nvPr/>
        </p:nvSpPr>
        <p:spPr>
          <a:xfrm>
            <a:off x="2254738" y="5035918"/>
            <a:ext cx="1320800" cy="320431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6ADDE83-42B6-44D9-B5C1-9F9ED5585F82}"/>
              </a:ext>
            </a:extLst>
          </p:cNvPr>
          <p:cNvSpPr/>
          <p:nvPr/>
        </p:nvSpPr>
        <p:spPr>
          <a:xfrm>
            <a:off x="3811343" y="5072188"/>
            <a:ext cx="1320800" cy="320431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8B230E7-DB9E-4B9A-9013-09DCBAABDCAF}"/>
              </a:ext>
            </a:extLst>
          </p:cNvPr>
          <p:cNvSpPr/>
          <p:nvPr/>
        </p:nvSpPr>
        <p:spPr>
          <a:xfrm>
            <a:off x="5514975" y="5072187"/>
            <a:ext cx="1320800" cy="320431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6E68758-780D-4CB8-9DEF-F1993891686E}"/>
              </a:ext>
            </a:extLst>
          </p:cNvPr>
          <p:cNvSpPr/>
          <p:nvPr/>
        </p:nvSpPr>
        <p:spPr>
          <a:xfrm>
            <a:off x="7182369" y="5035918"/>
            <a:ext cx="1320800" cy="320431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AD92A38-B761-4FA2-B489-66C69284FA05}"/>
              </a:ext>
            </a:extLst>
          </p:cNvPr>
          <p:cNvSpPr/>
          <p:nvPr/>
        </p:nvSpPr>
        <p:spPr>
          <a:xfrm>
            <a:off x="609600" y="3038780"/>
            <a:ext cx="1320800" cy="320431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01FDC83-37ED-4FC6-887D-9576EB0837D0}"/>
              </a:ext>
            </a:extLst>
          </p:cNvPr>
          <p:cNvSpPr/>
          <p:nvPr/>
        </p:nvSpPr>
        <p:spPr>
          <a:xfrm>
            <a:off x="2254738" y="2966489"/>
            <a:ext cx="1320800" cy="320431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25D6EA6-C04A-4BD5-B7D0-D4682E4B23A9}"/>
              </a:ext>
            </a:extLst>
          </p:cNvPr>
          <p:cNvSpPr/>
          <p:nvPr/>
        </p:nvSpPr>
        <p:spPr>
          <a:xfrm>
            <a:off x="3884612" y="3038779"/>
            <a:ext cx="1320800" cy="320431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F8CEA70-8052-4162-BBF9-F9A228D5BD4B}"/>
              </a:ext>
            </a:extLst>
          </p:cNvPr>
          <p:cNvSpPr/>
          <p:nvPr/>
        </p:nvSpPr>
        <p:spPr>
          <a:xfrm>
            <a:off x="5568462" y="3054168"/>
            <a:ext cx="1320800" cy="320431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6DADAE8-F1D4-4FC5-80FD-5F067B9FAD01}"/>
              </a:ext>
            </a:extLst>
          </p:cNvPr>
          <p:cNvSpPr/>
          <p:nvPr/>
        </p:nvSpPr>
        <p:spPr>
          <a:xfrm>
            <a:off x="7181300" y="3030744"/>
            <a:ext cx="1320800" cy="320431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F4666E6-352E-4E89-80E3-B2B2C9F3E418}"/>
              </a:ext>
            </a:extLst>
          </p:cNvPr>
          <p:cNvSpPr/>
          <p:nvPr/>
        </p:nvSpPr>
        <p:spPr>
          <a:xfrm>
            <a:off x="519113" y="4349767"/>
            <a:ext cx="1320800" cy="320431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BFD668C-07B3-44C5-8A52-98ACEE7EBBEF}"/>
              </a:ext>
            </a:extLst>
          </p:cNvPr>
          <p:cNvSpPr/>
          <p:nvPr/>
        </p:nvSpPr>
        <p:spPr>
          <a:xfrm>
            <a:off x="2254738" y="4418454"/>
            <a:ext cx="1320800" cy="320431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3BAFB5B-C178-4DA2-88D6-B5528005946E}"/>
              </a:ext>
            </a:extLst>
          </p:cNvPr>
          <p:cNvSpPr/>
          <p:nvPr/>
        </p:nvSpPr>
        <p:spPr>
          <a:xfrm>
            <a:off x="3884612" y="4418453"/>
            <a:ext cx="1320800" cy="320431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FEE77FB-7258-4925-9B79-3BCC4BFE88AB}"/>
              </a:ext>
            </a:extLst>
          </p:cNvPr>
          <p:cNvSpPr/>
          <p:nvPr/>
        </p:nvSpPr>
        <p:spPr>
          <a:xfrm>
            <a:off x="5568462" y="4311832"/>
            <a:ext cx="1320800" cy="463322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D18B2E1-3379-4BA4-9677-FF39DC0C52A8}"/>
              </a:ext>
            </a:extLst>
          </p:cNvPr>
          <p:cNvSpPr/>
          <p:nvPr/>
        </p:nvSpPr>
        <p:spPr>
          <a:xfrm>
            <a:off x="7242175" y="4368754"/>
            <a:ext cx="1320800" cy="320431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75" name="Rectangle 35874">
            <a:extLst>
              <a:ext uri="{FF2B5EF4-FFF2-40B4-BE49-F238E27FC236}">
                <a16:creationId xmlns:a16="http://schemas.microsoft.com/office/drawing/2014/main" id="{17EF9155-2246-4119-B1FE-2F4B3952B85C}"/>
              </a:ext>
            </a:extLst>
          </p:cNvPr>
          <p:cNvSpPr/>
          <p:nvPr/>
        </p:nvSpPr>
        <p:spPr>
          <a:xfrm>
            <a:off x="519113" y="5842351"/>
            <a:ext cx="3292230" cy="337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76" name="Slide Number Placeholder 35875">
            <a:extLst>
              <a:ext uri="{FF2B5EF4-FFF2-40B4-BE49-F238E27FC236}">
                <a16:creationId xmlns:a16="http://schemas.microsoft.com/office/drawing/2014/main" id="{063666BA-6076-4E8F-957F-75211AE7E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</a:t>
            </a:r>
            <a:fld id="{DA88165B-7D3D-4EA8-A6DB-F48E3CEFC56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358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519113" y="679450"/>
            <a:ext cx="8051800" cy="920421"/>
          </a:xfrm>
        </p:spPr>
        <p:txBody>
          <a:bodyPr>
            <a:normAutofit/>
          </a:bodyPr>
          <a:lstStyle/>
          <a:p>
            <a:r>
              <a:rPr lang="en-US" altLang="en-US" dirty="0"/>
              <a:t>Cannabis and CNS Stimulant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785751"/>
              </p:ext>
            </p:extLst>
          </p:nvPr>
        </p:nvGraphicFramePr>
        <p:xfrm>
          <a:off x="523875" y="1867182"/>
          <a:ext cx="8226425" cy="330676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45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2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22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Impairment Indicator</a:t>
                      </a:r>
                      <a:endParaRPr kumimoji="0" 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Cannabis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CNS Stimulant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Type of Effect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/>
                        <a:t>What Should We See?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9" marB="4572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0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Pulse Rate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Up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Up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Additive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Up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29" marB="4572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2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Blood Pressure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Up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Up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Additive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Up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29" marB="4572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2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Body Temperature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Normal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Up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Overlapping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Up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29" marB="4572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0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Muscle Tone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Normal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Rigid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Overlapping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Rigid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29" marB="4572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0D1F94DB-734B-45A5-B2BC-C111736822B2}"/>
              </a:ext>
            </a:extLst>
          </p:cNvPr>
          <p:cNvSpPr/>
          <p:nvPr/>
        </p:nvSpPr>
        <p:spPr>
          <a:xfrm>
            <a:off x="719016" y="3429000"/>
            <a:ext cx="1320800" cy="549031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04FA57-55AA-4D66-9902-71D95B4FB86F}"/>
              </a:ext>
            </a:extLst>
          </p:cNvPr>
          <p:cNvSpPr/>
          <p:nvPr/>
        </p:nvSpPr>
        <p:spPr>
          <a:xfrm>
            <a:off x="2234957" y="3543299"/>
            <a:ext cx="1320800" cy="320431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79B5B0-CB8D-46DB-85BD-D0EC72154476}"/>
              </a:ext>
            </a:extLst>
          </p:cNvPr>
          <p:cNvSpPr/>
          <p:nvPr/>
        </p:nvSpPr>
        <p:spPr>
          <a:xfrm>
            <a:off x="3884613" y="3657600"/>
            <a:ext cx="1320800" cy="320431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B5CB45-E4AA-401C-BB1C-15D38E8A25D1}"/>
              </a:ext>
            </a:extLst>
          </p:cNvPr>
          <p:cNvSpPr/>
          <p:nvPr/>
        </p:nvSpPr>
        <p:spPr>
          <a:xfrm>
            <a:off x="5657056" y="3657599"/>
            <a:ext cx="1320800" cy="320431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BA0E98D-0CC2-4601-B92E-B4F16DD0E003}"/>
              </a:ext>
            </a:extLst>
          </p:cNvPr>
          <p:cNvSpPr/>
          <p:nvPr/>
        </p:nvSpPr>
        <p:spPr>
          <a:xfrm>
            <a:off x="7299325" y="3657598"/>
            <a:ext cx="1320800" cy="320431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C1304A-B6F5-4090-BF42-BA04B99D1607}"/>
              </a:ext>
            </a:extLst>
          </p:cNvPr>
          <p:cNvSpPr/>
          <p:nvPr/>
        </p:nvSpPr>
        <p:spPr>
          <a:xfrm>
            <a:off x="719016" y="4773796"/>
            <a:ext cx="1320800" cy="320431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AA178DF-4067-496A-8FF4-B82D2A8D9120}"/>
              </a:ext>
            </a:extLst>
          </p:cNvPr>
          <p:cNvSpPr/>
          <p:nvPr/>
        </p:nvSpPr>
        <p:spPr>
          <a:xfrm>
            <a:off x="2454030" y="4773796"/>
            <a:ext cx="1320800" cy="320431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E4CDE0E-9BEA-4772-8245-C0E240FA88C4}"/>
              </a:ext>
            </a:extLst>
          </p:cNvPr>
          <p:cNvSpPr/>
          <p:nvPr/>
        </p:nvSpPr>
        <p:spPr>
          <a:xfrm>
            <a:off x="3911600" y="4773796"/>
            <a:ext cx="1320800" cy="320431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2D0388-E014-429B-AAD0-2056054BEBA3}"/>
              </a:ext>
            </a:extLst>
          </p:cNvPr>
          <p:cNvSpPr/>
          <p:nvPr/>
        </p:nvSpPr>
        <p:spPr>
          <a:xfrm>
            <a:off x="5614072" y="4773796"/>
            <a:ext cx="1320800" cy="320431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9D8780F-CFA2-4A70-86E3-9EC8774B64E9}"/>
              </a:ext>
            </a:extLst>
          </p:cNvPr>
          <p:cNvSpPr/>
          <p:nvPr/>
        </p:nvSpPr>
        <p:spPr>
          <a:xfrm>
            <a:off x="7299325" y="4773795"/>
            <a:ext cx="1320800" cy="320431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9B5D58-70B0-4287-BF9F-07E4E5F9D9B3}"/>
              </a:ext>
            </a:extLst>
          </p:cNvPr>
          <p:cNvSpPr/>
          <p:nvPr/>
        </p:nvSpPr>
        <p:spPr>
          <a:xfrm>
            <a:off x="672127" y="3028853"/>
            <a:ext cx="1320800" cy="320431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EAA3214-4AAA-403E-A7B8-7932928B985B}"/>
              </a:ext>
            </a:extLst>
          </p:cNvPr>
          <p:cNvSpPr/>
          <p:nvPr/>
        </p:nvSpPr>
        <p:spPr>
          <a:xfrm>
            <a:off x="2317262" y="3043079"/>
            <a:ext cx="1320800" cy="320431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74CBA36-D137-4FF0-8A59-F468C5898524}"/>
              </a:ext>
            </a:extLst>
          </p:cNvPr>
          <p:cNvSpPr/>
          <p:nvPr/>
        </p:nvSpPr>
        <p:spPr>
          <a:xfrm>
            <a:off x="3985726" y="3034609"/>
            <a:ext cx="1320800" cy="320431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500BEF3-A172-47F5-BC36-0DA5915548A5}"/>
              </a:ext>
            </a:extLst>
          </p:cNvPr>
          <p:cNvSpPr/>
          <p:nvPr/>
        </p:nvSpPr>
        <p:spPr>
          <a:xfrm>
            <a:off x="5693388" y="3000058"/>
            <a:ext cx="1320800" cy="320431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E741B1A-A833-4953-A7C3-3C158A76E355}"/>
              </a:ext>
            </a:extLst>
          </p:cNvPr>
          <p:cNvSpPr/>
          <p:nvPr/>
        </p:nvSpPr>
        <p:spPr>
          <a:xfrm>
            <a:off x="7299325" y="3000058"/>
            <a:ext cx="1320800" cy="320431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5FB751C-541B-4A8B-BAD0-6712F6D0E2C4}"/>
              </a:ext>
            </a:extLst>
          </p:cNvPr>
          <p:cNvSpPr/>
          <p:nvPr/>
        </p:nvSpPr>
        <p:spPr>
          <a:xfrm>
            <a:off x="609600" y="4126948"/>
            <a:ext cx="1430216" cy="543687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41312A6-A898-4086-A76A-0C9BD1EFD9BB}"/>
              </a:ext>
            </a:extLst>
          </p:cNvPr>
          <p:cNvSpPr/>
          <p:nvPr/>
        </p:nvSpPr>
        <p:spPr>
          <a:xfrm>
            <a:off x="2317262" y="4238575"/>
            <a:ext cx="1320800" cy="320431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474F4BE-C938-471E-A8F9-9715A03DF729}"/>
              </a:ext>
            </a:extLst>
          </p:cNvPr>
          <p:cNvSpPr/>
          <p:nvPr/>
        </p:nvSpPr>
        <p:spPr>
          <a:xfrm>
            <a:off x="3935535" y="4255555"/>
            <a:ext cx="1320800" cy="320431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55D9BEE-88F3-427D-AA21-1F494D263EA3}"/>
              </a:ext>
            </a:extLst>
          </p:cNvPr>
          <p:cNvSpPr/>
          <p:nvPr/>
        </p:nvSpPr>
        <p:spPr>
          <a:xfrm>
            <a:off x="5614072" y="4245341"/>
            <a:ext cx="1320800" cy="320431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4D1AABF-56FB-4554-B0DC-5E3680468DF8}"/>
              </a:ext>
            </a:extLst>
          </p:cNvPr>
          <p:cNvSpPr/>
          <p:nvPr/>
        </p:nvSpPr>
        <p:spPr>
          <a:xfrm>
            <a:off x="7182186" y="4215696"/>
            <a:ext cx="1320800" cy="320431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8C5D4-9492-4A2D-BB53-2C28EF321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</a:t>
            </a:r>
            <a:fld id="{DA88165B-7D3D-4EA8-A6DB-F48E3CEFC56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519113" y="679450"/>
            <a:ext cx="8051800" cy="1118088"/>
          </a:xfrm>
        </p:spPr>
        <p:txBody>
          <a:bodyPr>
            <a:noAutofit/>
          </a:bodyPr>
          <a:lstStyle/>
          <a:p>
            <a:r>
              <a:rPr lang="en-US" altLang="en-US" dirty="0"/>
              <a:t>Dissociative Anesthetic and Narcotic Analgesic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638070"/>
              </p:ext>
            </p:extLst>
          </p:nvPr>
        </p:nvGraphicFramePr>
        <p:xfrm>
          <a:off x="523875" y="2359264"/>
          <a:ext cx="8226425" cy="34369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45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2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113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Impairment Indicator</a:t>
                      </a:r>
                      <a:endParaRPr kumimoji="0" 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Dissociative Anesthetic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Narcotic Analgesic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Type of Effect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T="45719" marB="45719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/>
                        <a:t>What Should We See?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9" marB="4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0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HGN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Present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None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Overlapping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HGN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51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VGN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j-lt"/>
                      </a:endParaRPr>
                    </a:p>
                  </a:txBody>
                  <a:tcPr marT="45719" marB="45719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Present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None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Overlapping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VGN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51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LOC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j-lt"/>
                      </a:endParaRPr>
                    </a:p>
                  </a:txBody>
                  <a:tcPr marT="45719" marB="45719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Present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None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Overlapping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LOC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151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Pupil Size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j-lt"/>
                      </a:endParaRPr>
                    </a:p>
                  </a:txBody>
                  <a:tcPr marT="45719" marB="45719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Normal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Constricted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Overlapping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Constricted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43722" y="3421185"/>
            <a:ext cx="1590806" cy="363255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84632" y="3421186"/>
            <a:ext cx="1590806" cy="363255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42242" y="3421185"/>
            <a:ext cx="1590806" cy="363255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74801" y="3421186"/>
            <a:ext cx="1590806" cy="363255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28237" y="3421186"/>
            <a:ext cx="1590806" cy="363255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3722" y="3974419"/>
            <a:ext cx="1590806" cy="363255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84632" y="3974419"/>
            <a:ext cx="1590806" cy="363255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42242" y="3974418"/>
            <a:ext cx="1590806" cy="363255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74801" y="3974419"/>
            <a:ext cx="1590806" cy="363255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28237" y="3974419"/>
            <a:ext cx="1590806" cy="363255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3722" y="4665438"/>
            <a:ext cx="1590806" cy="363255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84632" y="4665438"/>
            <a:ext cx="1590806" cy="363255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42242" y="4665437"/>
            <a:ext cx="1590806" cy="363255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74801" y="4665438"/>
            <a:ext cx="1590806" cy="363255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128237" y="4665438"/>
            <a:ext cx="1590806" cy="363255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3722" y="5293827"/>
            <a:ext cx="1590806" cy="363255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184632" y="5293827"/>
            <a:ext cx="1590806" cy="363255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42242" y="5293826"/>
            <a:ext cx="1590806" cy="363255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74801" y="5293827"/>
            <a:ext cx="1590806" cy="363255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128237" y="5293827"/>
            <a:ext cx="1590806" cy="363255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B2267-CA09-441C-ADA8-546428346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</a:t>
            </a:r>
            <a:fld id="{DA88165B-7D3D-4EA8-A6DB-F48E3CEFC56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661481" y="679450"/>
            <a:ext cx="7811310" cy="1236899"/>
          </a:xfrm>
        </p:spPr>
        <p:txBody>
          <a:bodyPr>
            <a:noAutofit/>
          </a:bodyPr>
          <a:lstStyle/>
          <a:p>
            <a:r>
              <a:rPr lang="en-US" altLang="en-US" dirty="0"/>
              <a:t>Dissociative Anesthetic and Narcotic Analgesic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373409"/>
              </p:ext>
            </p:extLst>
          </p:nvPr>
        </p:nvGraphicFramePr>
        <p:xfrm>
          <a:off x="498823" y="2371790"/>
          <a:ext cx="8226425" cy="320516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45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2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19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Impairment Indicator</a:t>
                      </a:r>
                      <a:endParaRPr kumimoji="0" 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Dissociative Anesthetic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Narcotic Analgesic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Type of Effect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/>
                        <a:t>What Should We See?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73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Reaction to Light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j-lt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Normal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Little or</a:t>
                      </a:r>
                      <a:r>
                        <a:rPr lang="en-US" sz="1800" baseline="0" dirty="0">
                          <a:solidFill>
                            <a:schemeClr val="accent3"/>
                          </a:solidFill>
                        </a:rPr>
                        <a:t> None Visible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Overlapping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Little or None Visible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73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Pulse Rate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j-lt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Up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Down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Antagonistic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Up, Down or Normal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73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Blood Pressure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j-lt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Up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Down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Antagonistic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accent3"/>
                          </a:solidFill>
                        </a:rPr>
                        <a:t>Up, Down or Normal</a:t>
                      </a:r>
                      <a:endParaRPr lang="en-US" sz="1800" b="1" kern="1200" dirty="0">
                        <a:solidFill>
                          <a:schemeClr val="accent3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52558" y="3501726"/>
            <a:ext cx="1540702" cy="601249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95556" y="3501725"/>
            <a:ext cx="1540702" cy="601249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48992" y="3501724"/>
            <a:ext cx="1540702" cy="601249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02426" y="3501723"/>
            <a:ext cx="1540702" cy="601249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30810" y="3501722"/>
            <a:ext cx="1540702" cy="601249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2558" y="4205270"/>
            <a:ext cx="1540702" cy="601249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95556" y="4205269"/>
            <a:ext cx="1540702" cy="601249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48992" y="4205268"/>
            <a:ext cx="1540702" cy="601249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02426" y="4205267"/>
            <a:ext cx="1540702" cy="601249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30810" y="4205266"/>
            <a:ext cx="1540702" cy="601249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2558" y="4906728"/>
            <a:ext cx="1540702" cy="601249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95556" y="4906727"/>
            <a:ext cx="1540702" cy="601249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48992" y="4906726"/>
            <a:ext cx="1540702" cy="601249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02426" y="4906725"/>
            <a:ext cx="1540702" cy="601249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130810" y="4906724"/>
            <a:ext cx="1540702" cy="601249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B7ED696-B09E-4B94-B313-B92EA917D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</a:t>
            </a:r>
            <a:fld id="{DA88165B-7D3D-4EA8-A6DB-F48E3CEFC56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838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612843" y="679450"/>
            <a:ext cx="7898859" cy="1373086"/>
          </a:xfrm>
        </p:spPr>
        <p:txBody>
          <a:bodyPr>
            <a:normAutofit fontScale="90000"/>
          </a:bodyPr>
          <a:lstStyle/>
          <a:p>
            <a:br>
              <a:rPr lang="en-US" altLang="en-US" dirty="0"/>
            </a:br>
            <a:r>
              <a:rPr lang="en-US" altLang="en-US" dirty="0"/>
              <a:t>Dissociative Anesthetic and Narcotic Analgesic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81053"/>
              </p:ext>
            </p:extLst>
          </p:nvPr>
        </p:nvGraphicFramePr>
        <p:xfrm>
          <a:off x="486297" y="2584732"/>
          <a:ext cx="8226425" cy="27035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45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2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16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Impairment Indicator</a:t>
                      </a:r>
                      <a:endParaRPr kumimoji="0" 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02" marB="4570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Dissociative Anesthetic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T="45702" marB="457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Narcotic Analgesic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T="45702" marB="457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Type of Effect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T="45702" marB="45702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/>
                        <a:t>What Should We See?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2" marB="45702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5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Body Temperature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j-lt"/>
                      </a:endParaRPr>
                    </a:p>
                  </a:txBody>
                  <a:tcPr marT="45702" marB="45702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Up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Down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Antagonistic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02" marB="4570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accent3"/>
                          </a:solidFill>
                        </a:rPr>
                        <a:t>Up, Down or Normal</a:t>
                      </a:r>
                      <a:endParaRPr lang="en-US" sz="1800" b="1" kern="1200" dirty="0">
                        <a:solidFill>
                          <a:schemeClr val="accent3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02" marB="4570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6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Muscle Tone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j-lt"/>
                      </a:endParaRPr>
                    </a:p>
                  </a:txBody>
                  <a:tcPr marT="45702" marB="45702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Rigid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Flaccid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Antagonistic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T="45702" marB="4570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accent3"/>
                          </a:solidFill>
                        </a:rPr>
                        <a:t>Normal,</a:t>
                      </a:r>
                      <a:r>
                        <a:rPr lang="en-US" sz="1800" kern="1200" baseline="0" dirty="0">
                          <a:solidFill>
                            <a:schemeClr val="accent3"/>
                          </a:solidFill>
                        </a:rPr>
                        <a:t> Rigid, or Flaccid</a:t>
                      </a:r>
                      <a:endParaRPr lang="en-US" sz="1800" b="1" kern="1200" dirty="0">
                        <a:solidFill>
                          <a:schemeClr val="accent3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02" marB="4570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43136" y="3710809"/>
            <a:ext cx="1553228" cy="638827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98660" y="3710809"/>
            <a:ext cx="1553228" cy="638827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39569" y="3710808"/>
            <a:ext cx="1553228" cy="638827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93004" y="3710809"/>
            <a:ext cx="1553228" cy="638827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33914" y="3710807"/>
            <a:ext cx="1553228" cy="638827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3136" y="4462372"/>
            <a:ext cx="1553228" cy="787050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98660" y="4462372"/>
            <a:ext cx="1553228" cy="787050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39569" y="4462371"/>
            <a:ext cx="1553228" cy="787050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93004" y="4462372"/>
            <a:ext cx="1553228" cy="787050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33914" y="4462370"/>
            <a:ext cx="1553228" cy="787050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8ACEE46-0BE0-4C95-B567-8819240A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</a:t>
            </a:r>
            <a:fld id="{DA88165B-7D3D-4EA8-A6DB-F48E3CEFC56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Learning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dirty="0"/>
              <a:t>Explain prevalence of polydrug impairment </a:t>
            </a:r>
          </a:p>
          <a:p>
            <a:pPr lvl="1"/>
            <a:r>
              <a:rPr lang="en-US" altLang="en-US" dirty="0"/>
              <a:t>Describe possible combinations of drug effects</a:t>
            </a:r>
          </a:p>
          <a:p>
            <a:pPr lvl="1"/>
            <a:r>
              <a:rPr lang="en-US" altLang="en-US" dirty="0"/>
              <a:t>Define terms “Null”, “Overlapping”, “Additive” and “Antagonistic” </a:t>
            </a:r>
          </a:p>
          <a:p>
            <a:pPr lvl="1"/>
            <a:r>
              <a:rPr lang="en-US" altLang="en-US" dirty="0"/>
              <a:t>Identify specific effects most likely to be observed</a:t>
            </a:r>
          </a:p>
          <a:p>
            <a:pPr lvl="1"/>
            <a:r>
              <a:rPr lang="en-US" altLang="en-US" dirty="0"/>
              <a:t>Describe novel psychoactive substances and their effects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6C8BB0E-662A-461A-B7CE-FBDFD4A75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</a:t>
            </a:r>
            <a:fld id="{DA88165B-7D3D-4EA8-A6DB-F48E3CEFC56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952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3896316"/>
              </p:ext>
            </p:extLst>
          </p:nvPr>
        </p:nvGraphicFramePr>
        <p:xfrm>
          <a:off x="266700" y="2273560"/>
          <a:ext cx="8634413" cy="362108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43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6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1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8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5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862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Impairment Indicator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1437" marR="91437" marT="45715" marB="4571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Cannabis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CNS Stimulant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Hallucinogen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Type of Effect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5" marB="45715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/>
                        <a:t>What Should We See?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15" marB="45715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1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HGN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None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None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None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15" marB="45715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Null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L="91437" marR="91437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No HGN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L="91437" marR="91437" marT="45715" marB="4571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1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VGN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None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None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None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15" marB="45715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Null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L="91437" marR="91437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No</a:t>
                      </a:r>
                      <a:r>
                        <a:rPr lang="en-US" sz="1800" baseline="0" dirty="0">
                          <a:solidFill>
                            <a:schemeClr val="accent3"/>
                          </a:solidFill>
                        </a:rPr>
                        <a:t> VGN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L="91437" marR="91437" marT="45715" marB="4571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1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LOC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Present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None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None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5" marB="45715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Overlapping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L="91437" marR="91437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LOC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L="91437" marR="91437" marT="45715" marB="4571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Pupil Size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Dilated </a:t>
                      </a:r>
                      <a:r>
                        <a:rPr kumimoji="0" lang="en-US" sz="180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(6)</a:t>
                      </a:r>
                      <a:endParaRPr kumimoji="0" lang="en-US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5" marB="4571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Dilated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5" marB="45715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Dilated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L="91437" marR="91437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Additive/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Overlapping </a:t>
                      </a:r>
                      <a:r>
                        <a:rPr lang="en-US" sz="1800" baseline="30000" dirty="0">
                          <a:solidFill>
                            <a:schemeClr val="accent3"/>
                          </a:solidFill>
                        </a:rPr>
                        <a:t>(6)</a:t>
                      </a:r>
                      <a:endParaRPr lang="en-US" sz="1800" b="1" baseline="30000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L="91437" marR="91437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Dilated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L="91437" marR="91437" marT="45715" marB="4571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2751" name="Rectangle 5"/>
          <p:cNvSpPr>
            <a:spLocks noChangeArrowheads="1"/>
          </p:cNvSpPr>
          <p:nvPr/>
        </p:nvSpPr>
        <p:spPr bwMode="auto">
          <a:xfrm>
            <a:off x="290145" y="5966668"/>
            <a:ext cx="6927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0" i="1" baseline="30000" dirty="0">
                <a:solidFill>
                  <a:schemeClr val="accent3"/>
                </a:solidFill>
              </a:rPr>
              <a:t>(6) </a:t>
            </a:r>
            <a:r>
              <a:rPr lang="en-US" altLang="en-US" sz="1800" b="0" i="1" dirty="0">
                <a:solidFill>
                  <a:schemeClr val="accent3"/>
                </a:solidFill>
              </a:rPr>
              <a:t>Pupil size possibly normal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9113" y="679451"/>
            <a:ext cx="8051800" cy="1208348"/>
          </a:xfrm>
        </p:spPr>
        <p:txBody>
          <a:bodyPr/>
          <a:lstStyle/>
          <a:p>
            <a:r>
              <a:rPr lang="en-US" altLang="en-US" dirty="0"/>
              <a:t>Cannabis, CNS Stimulant, and Hallucinogen</a:t>
            </a:r>
          </a:p>
        </p:txBody>
      </p:sp>
      <p:sp>
        <p:nvSpPr>
          <p:cNvPr id="2" name="Rectangle 1"/>
          <p:cNvSpPr/>
          <p:nvPr/>
        </p:nvSpPr>
        <p:spPr>
          <a:xfrm>
            <a:off x="290147" y="3286528"/>
            <a:ext cx="1553227" cy="363255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45670" y="3286528"/>
            <a:ext cx="1125255" cy="363255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58607" y="3286528"/>
            <a:ext cx="1177447" cy="363255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02229" y="3286528"/>
            <a:ext cx="1553227" cy="363255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29156" y="3286527"/>
            <a:ext cx="1613769" cy="363255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07644" y="3286528"/>
            <a:ext cx="1150306" cy="363255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0147" y="3727026"/>
            <a:ext cx="1553227" cy="561584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45670" y="3727026"/>
            <a:ext cx="1125255" cy="561584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158607" y="3727026"/>
            <a:ext cx="1177447" cy="561584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02229" y="3727026"/>
            <a:ext cx="1553227" cy="561584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29156" y="3727025"/>
            <a:ext cx="1613769" cy="561584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707644" y="3727026"/>
            <a:ext cx="1150306" cy="561584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90146" y="4378380"/>
            <a:ext cx="1553227" cy="549058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45669" y="4378380"/>
            <a:ext cx="1125255" cy="549058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158606" y="4378380"/>
            <a:ext cx="1177447" cy="549058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402228" y="4378380"/>
            <a:ext cx="1553227" cy="549058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29155" y="4378379"/>
            <a:ext cx="1613769" cy="549058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707643" y="4378380"/>
            <a:ext cx="1150306" cy="549058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0145" y="5029733"/>
            <a:ext cx="1553227" cy="787053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945668" y="5029733"/>
            <a:ext cx="1125255" cy="787053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158605" y="5029733"/>
            <a:ext cx="1177447" cy="787053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402227" y="5029733"/>
            <a:ext cx="1553227" cy="787053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029154" y="5029732"/>
            <a:ext cx="1613769" cy="787053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707642" y="5029733"/>
            <a:ext cx="1150306" cy="787053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5092" y="5923300"/>
            <a:ext cx="3482236" cy="369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6FE4977C-F558-46F7-B9B3-53BB1973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</a:t>
            </a:r>
            <a:fld id="{DA88165B-7D3D-4EA8-A6DB-F48E3CEFC56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519113" y="679450"/>
            <a:ext cx="8051800" cy="1370440"/>
          </a:xfrm>
        </p:spPr>
        <p:txBody>
          <a:bodyPr/>
          <a:lstStyle/>
          <a:p>
            <a:r>
              <a:rPr lang="en-US" altLang="en-US" dirty="0"/>
              <a:t>Cannabis, CNS Stimulant, and Hallucinogen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454234"/>
              </p:ext>
            </p:extLst>
          </p:nvPr>
        </p:nvGraphicFramePr>
        <p:xfrm>
          <a:off x="266700" y="2389796"/>
          <a:ext cx="8634413" cy="31384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43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6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1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8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5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23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Impairment Indicator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1437" marR="91437" marT="45731" marB="4573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Cannabis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CNS Stimulant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Hallucinogen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Type of Effect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31" marB="45731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/>
                        <a:t>What Should We See?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31" marB="45731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Reaction to Light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Normal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Slow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31" marB="45731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Normal </a:t>
                      </a:r>
                      <a:r>
                        <a:rPr lang="en-US" sz="1800" baseline="30000" dirty="0">
                          <a:solidFill>
                            <a:schemeClr val="accent3"/>
                          </a:solidFill>
                        </a:rPr>
                        <a:t>(3)</a:t>
                      </a:r>
                      <a:endParaRPr lang="en-US" sz="1800" b="1" baseline="30000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L="91437" marR="91437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Overlapping/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Additive </a:t>
                      </a:r>
                      <a:r>
                        <a:rPr lang="en-US" sz="1800" baseline="30000" dirty="0">
                          <a:solidFill>
                            <a:schemeClr val="accent3"/>
                          </a:solidFill>
                        </a:rPr>
                        <a:t>(3)</a:t>
                      </a:r>
                      <a:endParaRPr lang="en-US" sz="1800" b="1" baseline="30000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L="91437" marR="91437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Slow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L="91437" marR="91437" marT="45731" marB="4573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9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Pulse Rate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Up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Up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Up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31" marB="45731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Additive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L="91437" marR="91437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Up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L="91437" marR="91437" marT="45731" marB="4573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9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Blood Pressure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Up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Up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Up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31" marB="45731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Additive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L="91437" marR="91437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Up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L="91437" marR="91437" marT="45731" marB="4573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5816" name="Rectangle 5"/>
          <p:cNvSpPr>
            <a:spLocks noChangeArrowheads="1"/>
          </p:cNvSpPr>
          <p:nvPr/>
        </p:nvSpPr>
        <p:spPr bwMode="auto">
          <a:xfrm>
            <a:off x="266700" y="5670913"/>
            <a:ext cx="7635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342900"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0" i="1" baseline="30000" dirty="0">
                <a:solidFill>
                  <a:schemeClr val="accent3"/>
                </a:solidFill>
              </a:rPr>
              <a:t>(3)</a:t>
            </a:r>
            <a:r>
              <a:rPr lang="en-US" altLang="en-US" sz="1800" b="0" i="1" dirty="0">
                <a:solidFill>
                  <a:schemeClr val="accent3"/>
                </a:solidFill>
              </a:rPr>
              <a:t> Certain psychedelic amphetamines may cause slowing </a:t>
            </a:r>
            <a:endParaRPr lang="en-US" altLang="en-US" sz="1800" i="1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794" y="3496511"/>
            <a:ext cx="1553227" cy="592865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49265" y="3496510"/>
            <a:ext cx="1125255" cy="592865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76817" y="3496509"/>
            <a:ext cx="1150306" cy="592865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17980" y="3494404"/>
            <a:ext cx="1553227" cy="592865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45276" y="3496511"/>
            <a:ext cx="1588718" cy="592865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23765" y="3496511"/>
            <a:ext cx="1125254" cy="592865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8793" y="4162427"/>
            <a:ext cx="1553227" cy="592865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49264" y="4162426"/>
            <a:ext cx="1125255" cy="592865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76816" y="4162425"/>
            <a:ext cx="1150306" cy="592865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17979" y="4160320"/>
            <a:ext cx="1553227" cy="592865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45275" y="4162427"/>
            <a:ext cx="1588718" cy="592865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723764" y="4162427"/>
            <a:ext cx="1125254" cy="592865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18792" y="4888987"/>
            <a:ext cx="1553227" cy="592865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49263" y="4888986"/>
            <a:ext cx="1125255" cy="592865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76815" y="4888985"/>
            <a:ext cx="1150306" cy="592865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417978" y="4886880"/>
            <a:ext cx="1553227" cy="592865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45274" y="4888987"/>
            <a:ext cx="1588718" cy="592865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723763" y="4888987"/>
            <a:ext cx="1125254" cy="592865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1467" y="5621827"/>
            <a:ext cx="6452993" cy="417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8794CD14-24BC-4C02-ACF3-6AA8CA67F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</a:t>
            </a:r>
            <a:fld id="{DA88165B-7D3D-4EA8-A6DB-F48E3CEFC56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519113" y="679450"/>
            <a:ext cx="8051800" cy="1294823"/>
          </a:xfrm>
        </p:spPr>
        <p:txBody>
          <a:bodyPr/>
          <a:lstStyle/>
          <a:p>
            <a:r>
              <a:rPr lang="en-US" altLang="en-US" dirty="0"/>
              <a:t>Cannabis, CNS Stimulant, and Hallucinogen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6516370"/>
              </p:ext>
            </p:extLst>
          </p:nvPr>
        </p:nvGraphicFramePr>
        <p:xfrm>
          <a:off x="266700" y="2552634"/>
          <a:ext cx="8634413" cy="24971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43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6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1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8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5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183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Impairment Indicator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1437" marR="91437" marT="45711" marB="4571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Cannabis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CNS Stimulant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Hallucinogen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Type of Effect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1" marB="45711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/>
                        <a:t>What Should We See?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Body Temperature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Normal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Up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Up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1" marB="45711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Additive/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Overlapping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L="91437" marR="91437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Up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L="91437" marR="91437" marT="45711" marB="4571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Muscle Tone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Normal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Rigid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Rigid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1" marB="45711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accent3"/>
                          </a:solidFill>
                        </a:rPr>
                        <a:t>Additive/</a:t>
                      </a: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accent3"/>
                          </a:solidFill>
                        </a:rPr>
                        <a:t>Overlapping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L="91437" marR="91437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3"/>
                          </a:solidFill>
                        </a:rPr>
                        <a:t>Rigid</a:t>
                      </a:r>
                      <a:endParaRPr lang="en-US" sz="1800" b="1" dirty="0">
                        <a:solidFill>
                          <a:schemeClr val="accent3"/>
                        </a:solidFill>
                        <a:latin typeface="+mj-lt"/>
                      </a:endParaRPr>
                    </a:p>
                  </a:txBody>
                  <a:tcPr marL="91437" marR="91437" marT="45711" marB="457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86450" y="3684436"/>
            <a:ext cx="1565753" cy="651353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23183" y="3684436"/>
            <a:ext cx="1144045" cy="651353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67437" y="3684435"/>
            <a:ext cx="1152394" cy="651353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97075" y="3684434"/>
            <a:ext cx="1565753" cy="651353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21282" y="3684436"/>
            <a:ext cx="1565753" cy="651353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3947" y="3684436"/>
            <a:ext cx="1150306" cy="651353"/>
          </a:xfrm>
          <a:prstGeom prst="rect">
            <a:avLst/>
          </a:prstGeom>
          <a:solidFill>
            <a:srgbClr val="CBC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6450" y="4398417"/>
            <a:ext cx="1565753" cy="651353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23183" y="4398417"/>
            <a:ext cx="1144045" cy="651353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67437" y="4398416"/>
            <a:ext cx="1152394" cy="651353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97075" y="4398415"/>
            <a:ext cx="1565753" cy="651353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21282" y="4398417"/>
            <a:ext cx="1565753" cy="651353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03947" y="4398417"/>
            <a:ext cx="1150306" cy="651353"/>
          </a:xfrm>
          <a:prstGeom prst="rect">
            <a:avLst/>
          </a:prstGeom>
          <a:solidFill>
            <a:srgbClr val="E7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6CD407E-AC5F-4B26-9EC2-9CCECA35E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</a:t>
            </a:r>
            <a:fld id="{DA88165B-7D3D-4EA8-A6DB-F48E3CEFC56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6273" y="774700"/>
            <a:ext cx="8026401" cy="1137227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ea typeface="Calibri" pitchFamily="34" charset="0"/>
                <a:cs typeface="Arial" pitchFamily="34" charset="0"/>
              </a:rPr>
              <a:t>Identifying Expected Indicators of Specific Combinations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46273" y="2143886"/>
            <a:ext cx="8026401" cy="3057525"/>
          </a:xfrm>
        </p:spPr>
        <p:txBody>
          <a:bodyPr/>
          <a:lstStyle/>
          <a:p>
            <a:pPr algn="ctr">
              <a:buFontTx/>
              <a:buNone/>
              <a:defRPr/>
            </a:pPr>
            <a:endParaRPr lang="en-US" dirty="0">
              <a:solidFill>
                <a:srgbClr val="002060"/>
              </a:solidFill>
            </a:endParaRPr>
          </a:p>
          <a:p>
            <a:pPr indent="0" algn="ctr">
              <a:buFontTx/>
              <a:buNone/>
              <a:tabLst>
                <a:tab pos="914400" algn="l"/>
              </a:tabLst>
              <a:defRPr/>
            </a:pPr>
            <a:r>
              <a:rPr lang="en-US" dirty="0">
                <a:ea typeface="Calibri" pitchFamily="34" charset="0"/>
                <a:cs typeface="Arial" pitchFamily="34" charset="0"/>
              </a:rPr>
              <a:t>The </a:t>
            </a:r>
            <a:r>
              <a:rPr lang="en-US" i="1" dirty="0">
                <a:ea typeface="Calibri" pitchFamily="34" charset="0"/>
                <a:cs typeface="Arial" pitchFamily="34" charset="0"/>
              </a:rPr>
              <a:t>Drug Symptomatology Matrix </a:t>
            </a:r>
            <a:r>
              <a:rPr lang="en-US" dirty="0">
                <a:ea typeface="Calibri" pitchFamily="34" charset="0"/>
                <a:cs typeface="Arial" pitchFamily="34" charset="0"/>
              </a:rPr>
              <a:t>outlines the expected results of the drug influence evaluation for each drug category.</a:t>
            </a:r>
          </a:p>
          <a:p>
            <a:pPr algn="ctr">
              <a:buFontTx/>
              <a:buNone/>
              <a:defRPr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0FB5C7-A880-4995-BD30-C94C187BA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</a:t>
            </a:r>
            <a:fld id="{DA88165B-7D3D-4EA8-A6DB-F48E3CEFC56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661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113" y="608444"/>
            <a:ext cx="8051800" cy="582613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ea typeface="Calibri" pitchFamily="34" charset="0"/>
                <a:cs typeface="Arial" pitchFamily="34" charset="0"/>
              </a:rPr>
              <a:t>Novel Psychoactive Substances</a:t>
            </a:r>
            <a:endParaRPr lang="en-US" altLang="en-US" sz="1400" dirty="0">
              <a:ea typeface="Calibri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35593" y="4210152"/>
            <a:ext cx="3018840" cy="2162660"/>
            <a:chOff x="-4757057" y="3579918"/>
            <a:chExt cx="3018840" cy="216266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415200" y="3992867"/>
              <a:ext cx="2335128" cy="1749711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-4757057" y="3579918"/>
              <a:ext cx="3018840" cy="3838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US" sz="1800" dirty="0">
                  <a:solidFill>
                    <a:schemeClr val="accent3"/>
                  </a:solidFill>
                  <a:latin typeface="Arial" charset="0"/>
                </a:rPr>
                <a:t>Novel Tryptamine Derivates</a:t>
              </a:r>
            </a:p>
          </p:txBody>
        </p:sp>
      </p:grpSp>
      <p:sp>
        <p:nvSpPr>
          <p:cNvPr id="22" name="AutoShape 14" descr="Image result for fentany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19113" y="1511510"/>
            <a:ext cx="3173972" cy="2378188"/>
            <a:chOff x="10133994" y="1995082"/>
            <a:chExt cx="3173972" cy="2378188"/>
          </a:xfrm>
        </p:grpSpPr>
        <p:sp>
          <p:nvSpPr>
            <p:cNvPr id="21" name="Rectangle 20"/>
            <p:cNvSpPr/>
            <p:nvPr/>
          </p:nvSpPr>
          <p:spPr>
            <a:xfrm>
              <a:off x="10698905" y="1995082"/>
              <a:ext cx="2044149" cy="3838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US" sz="1800" dirty="0">
                  <a:solidFill>
                    <a:schemeClr val="accent3"/>
                  </a:solidFill>
                  <a:latin typeface="Arial" charset="0"/>
                </a:rPr>
                <a:t>Synthetic</a:t>
              </a:r>
              <a:r>
                <a:rPr lang="en-US" sz="1800" dirty="0">
                  <a:latin typeface="Arial" charset="0"/>
                </a:rPr>
                <a:t> </a:t>
              </a:r>
              <a:r>
                <a:rPr lang="en-US" sz="1800" dirty="0">
                  <a:solidFill>
                    <a:schemeClr val="accent3"/>
                  </a:solidFill>
                  <a:latin typeface="Arial" charset="0"/>
                </a:rPr>
                <a:t>Opioids</a:t>
              </a:r>
              <a:r>
                <a:rPr lang="en-US" sz="1800" dirty="0">
                  <a:latin typeface="Arial" charset="0"/>
                </a:rPr>
                <a:t> </a:t>
              </a:r>
            </a:p>
          </p:txBody>
        </p:sp>
        <p:pic>
          <p:nvPicPr>
            <p:cNvPr id="1026" name="Picture 2" descr="https://lh3.googleusercontent.com/Pdw2dlZr_3hWE3KeQEe9vrpalT4VIS203FeNDbysVFXMJoU0a1zsoW_X1bJUpHWgiTFrdqE2clDzMdd4Z3XwXqLsOTUkk3Uq2yeoxu4ZNtFYZhgMZ3W4zKboEZmhR0Dm2w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3994" y="2405964"/>
              <a:ext cx="3173972" cy="196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8F46D29-367C-490B-AD5A-1D7C9095E312}"/>
              </a:ext>
            </a:extLst>
          </p:cNvPr>
          <p:cNvGrpSpPr/>
          <p:nvPr/>
        </p:nvGrpSpPr>
        <p:grpSpPr>
          <a:xfrm>
            <a:off x="6442665" y="1511510"/>
            <a:ext cx="1965358" cy="2640465"/>
            <a:chOff x="7149703" y="3729438"/>
            <a:chExt cx="1965358" cy="264046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D47ECEB-70E9-4F79-B27F-0945418C4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01419" y="4231949"/>
              <a:ext cx="1661925" cy="213795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DE14D6-3A4E-4645-9EDE-8D001730602E}"/>
                </a:ext>
              </a:extLst>
            </p:cNvPr>
            <p:cNvSpPr/>
            <p:nvPr/>
          </p:nvSpPr>
          <p:spPr>
            <a:xfrm>
              <a:off x="7149703" y="3729438"/>
              <a:ext cx="1965358" cy="383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indent="0" algn="ctr">
                <a:lnSpc>
                  <a:spcPct val="115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US" sz="1800" dirty="0">
                  <a:solidFill>
                    <a:schemeClr val="accent3"/>
                  </a:solidFill>
                  <a:latin typeface="Arial" charset="0"/>
                </a:rPr>
                <a:t>Novel Stimulants 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504C03-2C38-4325-A9AF-14168A8C0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</a:t>
            </a:r>
            <a:fld id="{DA88165B-7D3D-4EA8-A6DB-F48E3CEFC56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12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113" y="608444"/>
            <a:ext cx="8051800" cy="582613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ea typeface="Calibri" pitchFamily="34" charset="0"/>
                <a:cs typeface="Arial" pitchFamily="34" charset="0"/>
              </a:rPr>
              <a:t>Novel Psychoactive Substances</a:t>
            </a:r>
            <a:endParaRPr lang="en-US" altLang="en-US" sz="1400" dirty="0">
              <a:ea typeface="Calibri" pitchFamily="34" charset="0"/>
              <a:cs typeface="Arial" pitchFamily="34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49974" y="1950553"/>
            <a:ext cx="3007466" cy="184432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39272" y="1537335"/>
            <a:ext cx="2428870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solidFill>
                  <a:schemeClr val="accent3"/>
                </a:solidFill>
                <a:latin typeface="Arial" charset="0"/>
              </a:rPr>
              <a:t>Synthetic </a:t>
            </a:r>
            <a:r>
              <a:rPr lang="en-US" sz="1800" dirty="0" err="1">
                <a:solidFill>
                  <a:schemeClr val="accent3"/>
                </a:solidFill>
                <a:latin typeface="Arial" charset="0"/>
              </a:rPr>
              <a:t>Cathinones</a:t>
            </a:r>
            <a:r>
              <a:rPr lang="en-US" sz="1800" dirty="0">
                <a:solidFill>
                  <a:schemeClr val="accent3"/>
                </a:solidFill>
                <a:latin typeface="Arial" charset="0"/>
              </a:rPr>
              <a:t> </a:t>
            </a:r>
          </a:p>
        </p:txBody>
      </p:sp>
      <p:sp>
        <p:nvSpPr>
          <p:cNvPr id="22" name="AutoShape 14" descr="Image result for fentany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2F9933-9C98-4A0B-A65C-D2CB28DB91C8}"/>
              </a:ext>
            </a:extLst>
          </p:cNvPr>
          <p:cNvGrpSpPr/>
          <p:nvPr/>
        </p:nvGrpSpPr>
        <p:grpSpPr>
          <a:xfrm>
            <a:off x="5771467" y="1537335"/>
            <a:ext cx="2292483" cy="2342487"/>
            <a:chOff x="5771467" y="1537335"/>
            <a:chExt cx="2292483" cy="2342487"/>
          </a:xfrm>
        </p:grpSpPr>
        <p:sp>
          <p:nvSpPr>
            <p:cNvPr id="20" name="Rectangle 19"/>
            <p:cNvSpPr/>
            <p:nvPr/>
          </p:nvSpPr>
          <p:spPr>
            <a:xfrm>
              <a:off x="5935030" y="1537335"/>
              <a:ext cx="1965358" cy="383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indent="0" algn="ctr">
                <a:lnSpc>
                  <a:spcPct val="115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US" sz="1800" dirty="0">
                  <a:solidFill>
                    <a:schemeClr val="accent3"/>
                  </a:solidFill>
                  <a:latin typeface="Arial" charset="0"/>
                </a:rPr>
                <a:t>Novel Stimulants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0C96FEF-EDC2-4E6D-8FA1-7958DF5F6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71467" y="1957161"/>
              <a:ext cx="2292483" cy="1922661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0F73AEA-C270-41CF-AA1E-BF87BCC00C23}"/>
              </a:ext>
            </a:extLst>
          </p:cNvPr>
          <p:cNvGrpSpPr/>
          <p:nvPr/>
        </p:nvGrpSpPr>
        <p:grpSpPr>
          <a:xfrm>
            <a:off x="2724773" y="3953872"/>
            <a:ext cx="3737996" cy="2529910"/>
            <a:chOff x="2724773" y="3953872"/>
            <a:chExt cx="3737996" cy="2529910"/>
          </a:xfrm>
        </p:grpSpPr>
        <p:sp>
          <p:nvSpPr>
            <p:cNvPr id="19" name="Rectangle 18"/>
            <p:cNvSpPr/>
            <p:nvPr/>
          </p:nvSpPr>
          <p:spPr>
            <a:xfrm>
              <a:off x="4102554" y="3953872"/>
              <a:ext cx="928459" cy="3838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US" sz="1800" dirty="0">
                  <a:solidFill>
                    <a:schemeClr val="accent3"/>
                  </a:solidFill>
                  <a:latin typeface="Arial" charset="0"/>
                </a:rPr>
                <a:t>Kratom</a:t>
              </a:r>
            </a:p>
          </p:txBody>
        </p:sp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D8E70649-CC5D-4A74-A5D5-6FB4D25A4A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724773" y="4395761"/>
              <a:ext cx="3737996" cy="2088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F120C2-E0E1-48E3-9142-52B9DC45A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</a:t>
            </a:r>
            <a:fld id="{DA88165B-7D3D-4EA8-A6DB-F48E3CEFC56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217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113" y="566879"/>
            <a:ext cx="8051800" cy="1142929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ea typeface="Calibri" pitchFamily="34" charset="0"/>
                <a:cs typeface="Arial" pitchFamily="34" charset="0"/>
              </a:rPr>
              <a:t>Novel Psychoactive Substances</a:t>
            </a:r>
            <a:br>
              <a:rPr lang="en-US" altLang="en-US" dirty="0">
                <a:ea typeface="Calibri" pitchFamily="34" charset="0"/>
                <a:cs typeface="Arial" pitchFamily="34" charset="0"/>
              </a:rPr>
            </a:br>
            <a:r>
              <a:rPr lang="en-US" altLang="en-US" dirty="0">
                <a:ea typeface="Calibri" pitchFamily="34" charset="0"/>
                <a:cs typeface="Arial" pitchFamily="34" charset="0"/>
              </a:rPr>
              <a:t>Call What You See!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084" y="1877254"/>
            <a:ext cx="4585857" cy="43878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FA421B-6450-4356-8EF0-6943B0D47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</a:t>
            </a:r>
            <a:fld id="{DA88165B-7D3D-4EA8-A6DB-F48E3CEFC56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7722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96950" y="3074988"/>
            <a:ext cx="7150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</a:rPr>
              <a:t>Worksheets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C459F2-4F76-48E3-9E31-1F1D12A9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</a:t>
            </a:r>
            <a:fld id="{DA88165B-7D3D-4EA8-A6DB-F48E3CEFC56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5282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Questions?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D97FA3-8067-4F94-892C-B3F413DB3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</a:t>
            </a:r>
            <a:fld id="{DA88165B-7D3D-4EA8-A6DB-F48E3CEFC56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3984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Poly</a:t>
            </a:r>
            <a:r>
              <a:rPr lang="en-US" altLang="en-US" u="sng" dirty="0"/>
              <a:t>drug</a:t>
            </a:r>
            <a:r>
              <a:rPr lang="en-US" altLang="en-US" dirty="0"/>
              <a:t> Impairment?</a:t>
            </a:r>
          </a:p>
        </p:txBody>
      </p:sp>
      <p:pic>
        <p:nvPicPr>
          <p:cNvPr id="8200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70011" y="2704521"/>
            <a:ext cx="2790332" cy="186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5378" y="3084499"/>
            <a:ext cx="10700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+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2101" y="2504120"/>
            <a:ext cx="3312268" cy="248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C42F0-6CAD-4B54-8356-DB69E667E8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</a:t>
            </a:r>
            <a:fld id="{DA88165B-7D3D-4EA8-A6DB-F48E3CEFC56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171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altLang="en-US" b="1" dirty="0"/>
              <a:t>Cocaine and Heroin </a:t>
            </a:r>
            <a:r>
              <a:rPr lang="en-US" altLang="en-US" dirty="0"/>
              <a:t>– “Speedball”</a:t>
            </a:r>
          </a:p>
          <a:p>
            <a:pPr lvl="1"/>
            <a:r>
              <a:rPr lang="en-US" altLang="en-US" b="1" dirty="0"/>
              <a:t>PCP and Heroin </a:t>
            </a:r>
            <a:r>
              <a:rPr lang="en-US" altLang="en-US" dirty="0"/>
              <a:t>– “Fireball”</a:t>
            </a:r>
          </a:p>
          <a:p>
            <a:pPr lvl="1"/>
            <a:r>
              <a:rPr lang="en-US" altLang="en-US" b="1" dirty="0"/>
              <a:t>Crack and PCP </a:t>
            </a:r>
            <a:r>
              <a:rPr lang="en-US" altLang="en-US" dirty="0"/>
              <a:t>– “Space base”</a:t>
            </a:r>
          </a:p>
          <a:p>
            <a:pPr lvl="1"/>
            <a:r>
              <a:rPr lang="en-US" altLang="en-US" b="1" dirty="0"/>
              <a:t>Crack and Marijuana </a:t>
            </a:r>
            <a:r>
              <a:rPr lang="en-US" altLang="en-US" dirty="0"/>
              <a:t>– “Primo”</a:t>
            </a:r>
          </a:p>
          <a:p>
            <a:pPr lvl="1"/>
            <a:r>
              <a:rPr lang="en-US" altLang="en-US" b="1" dirty="0"/>
              <a:t>Xanax and Methamphetamine</a:t>
            </a:r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Drug Combinations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859B0-1A96-4114-AC56-83ACF13CFD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</a:t>
            </a:r>
            <a:fld id="{DA88165B-7D3D-4EA8-A6DB-F48E3CEFC56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457200" y="457199"/>
            <a:ext cx="8229600" cy="1256573"/>
          </a:xfrm>
        </p:spPr>
        <p:txBody>
          <a:bodyPr>
            <a:normAutofit/>
          </a:bodyPr>
          <a:lstStyle/>
          <a:p>
            <a:r>
              <a:rPr lang="en-US" altLang="en-US" dirty="0"/>
              <a:t>Effects of Drug Combinations on Indicators of Impairment</a:t>
            </a:r>
          </a:p>
        </p:txBody>
      </p:sp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457200" y="2071076"/>
            <a:ext cx="8229600" cy="4055403"/>
          </a:xfrm>
        </p:spPr>
        <p:txBody>
          <a:bodyPr/>
          <a:lstStyle/>
          <a:p>
            <a:pPr lvl="1"/>
            <a:r>
              <a:rPr lang="en-US" dirty="0"/>
              <a:t>Null Effect</a:t>
            </a:r>
          </a:p>
          <a:p>
            <a:pPr lvl="1"/>
            <a:r>
              <a:rPr lang="en-US" dirty="0"/>
              <a:t>Overlapping Effect</a:t>
            </a:r>
          </a:p>
          <a:p>
            <a:pPr lvl="1"/>
            <a:r>
              <a:rPr lang="en-US" dirty="0"/>
              <a:t>Additive Effect</a:t>
            </a:r>
          </a:p>
          <a:p>
            <a:pPr lvl="1"/>
            <a:r>
              <a:rPr lang="en-US" dirty="0"/>
              <a:t>Antagonistic Effect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BDE2E-7D65-494A-BBDF-FCBFAAEB8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</a:t>
            </a:r>
            <a:fld id="{DA88165B-7D3D-4EA8-A6DB-F48E3CEFC56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"/>
          <p:cNvSpPr>
            <a:spLocks noGrp="1"/>
          </p:cNvSpPr>
          <p:nvPr>
            <p:ph type="title"/>
          </p:nvPr>
        </p:nvSpPr>
        <p:spPr>
          <a:xfrm>
            <a:off x="477982" y="533400"/>
            <a:ext cx="8250382" cy="762000"/>
          </a:xfrm>
        </p:spPr>
        <p:txBody>
          <a:bodyPr/>
          <a:lstStyle/>
          <a:p>
            <a:r>
              <a:rPr lang="en-US" altLang="en-US" dirty="0"/>
              <a:t>Null Effect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56B2331F-B1A0-4C62-9CDA-906E17CB4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830" y="2952075"/>
            <a:ext cx="1676400" cy="95410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Arial" charset="0"/>
                <a:cs typeface="+mn-cs"/>
              </a:rPr>
              <a:t>No action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0D864F6D-BCF4-4500-8EB8-FCAB3D244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952075"/>
            <a:ext cx="1676400" cy="95410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Arial" charset="0"/>
                <a:cs typeface="+mn-cs"/>
              </a:rPr>
              <a:t>No action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2A8628F7-20C1-405B-91DA-802A3C86C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5770" y="2952075"/>
            <a:ext cx="1676400" cy="95410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Arial" charset="0"/>
                <a:cs typeface="+mn-cs"/>
              </a:rPr>
              <a:t>No action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013FC3-2CD1-465E-A505-352626C31C90}"/>
              </a:ext>
            </a:extLst>
          </p:cNvPr>
          <p:cNvSpPr txBox="1"/>
          <p:nvPr/>
        </p:nvSpPr>
        <p:spPr>
          <a:xfrm>
            <a:off x="2849887" y="2875002"/>
            <a:ext cx="883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0000"/>
                </a:solidFill>
                <a:latin typeface="Arial Black" panose="020B0A04020102020204" pitchFamily="34" charset="0"/>
              </a:rPr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D851E6-336E-40D8-8B67-667C5047B016}"/>
              </a:ext>
            </a:extLst>
          </p:cNvPr>
          <p:cNvSpPr txBox="1"/>
          <p:nvPr/>
        </p:nvSpPr>
        <p:spPr>
          <a:xfrm>
            <a:off x="5591857" y="2875002"/>
            <a:ext cx="883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0000"/>
                </a:solidFill>
                <a:latin typeface="Arial Black" panose="020B0A04020102020204" pitchFamily="34" charset="0"/>
              </a:rPr>
              <a:t>=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F04A5-7F07-4711-AEAA-93543F02F0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</a:t>
            </a:r>
            <a:fld id="{DA88165B-7D3D-4EA8-A6DB-F48E3CEFC56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sz="quarter" idx="1"/>
          </p:nvPr>
        </p:nvSpPr>
        <p:spPr>
          <a:xfrm>
            <a:off x="391391" y="1891144"/>
            <a:ext cx="8361219" cy="362526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b="1" dirty="0"/>
              <a:t>Example #1: 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dirty="0"/>
              <a:t>HGN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i="1" dirty="0"/>
              <a:t>Narcotic Analgesic and Cannabis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 dirty="0"/>
              <a:t>Null Effect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12172" y="3920158"/>
            <a:ext cx="8319655" cy="186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287338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 b="1">
                <a:solidFill>
                  <a:srgbClr val="003366"/>
                </a:solidFill>
                <a:latin typeface="+mj-lt"/>
              </a:defRPr>
            </a:lvl3pPr>
            <a:lvl4pPr marL="103187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 b="1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 algn="ctr">
              <a:spcBef>
                <a:spcPts val="1200"/>
              </a:spcBef>
              <a:buFontTx/>
              <a:buNone/>
              <a:defRPr/>
            </a:pPr>
            <a:r>
              <a:rPr lang="en-US" sz="2600" kern="0" dirty="0">
                <a:solidFill>
                  <a:schemeClr val="accent3"/>
                </a:solidFill>
              </a:rPr>
              <a:t>Example #2:  </a:t>
            </a:r>
          </a:p>
          <a:p>
            <a:pPr marL="0" indent="0" algn="ctr">
              <a:spcBef>
                <a:spcPts val="1200"/>
              </a:spcBef>
              <a:buFontTx/>
              <a:buNone/>
              <a:defRPr/>
            </a:pPr>
            <a:r>
              <a:rPr lang="en-US" sz="2600" b="0" kern="0" dirty="0">
                <a:solidFill>
                  <a:schemeClr val="accent3"/>
                </a:solidFill>
              </a:rPr>
              <a:t>Reaction to Light</a:t>
            </a:r>
          </a:p>
          <a:p>
            <a:pPr marL="0" indent="0" algn="ctr">
              <a:spcBef>
                <a:spcPts val="1200"/>
              </a:spcBef>
              <a:buFontTx/>
              <a:buNone/>
              <a:defRPr/>
            </a:pPr>
            <a:r>
              <a:rPr lang="en-US" sz="2600" b="0" i="1" kern="0" dirty="0">
                <a:solidFill>
                  <a:schemeClr val="accent3"/>
                </a:solidFill>
              </a:rPr>
              <a:t>Dissociative Anesthetics and Cannabis</a:t>
            </a:r>
          </a:p>
          <a:p>
            <a:pPr marL="0" indent="0" algn="ctr">
              <a:spcBef>
                <a:spcPts val="1200"/>
              </a:spcBef>
              <a:buFontTx/>
              <a:buNone/>
              <a:defRPr/>
            </a:pPr>
            <a:endParaRPr lang="en-US" sz="2600" kern="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F4A1A0-CE19-4ED8-A209-5176AB3194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</a:t>
            </a:r>
            <a:fld id="{DA88165B-7D3D-4EA8-A6DB-F48E3CEFC56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Overlapping Effect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3B477019-B16F-41E6-A4E3-EEA9E0D61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167063"/>
            <a:ext cx="1676400" cy="52387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Arial" charset="0"/>
              </a:rPr>
              <a:t>Action</a:t>
            </a:r>
            <a:r>
              <a:rPr lang="en-US" altLang="en-US" sz="2800" b="1" dirty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8250FD9A-75F6-4A15-8A36-25FC610B6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894" y="2951946"/>
            <a:ext cx="1676400" cy="95410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Arial" charset="0"/>
                <a:cs typeface="+mn-cs"/>
              </a:rPr>
              <a:t>No action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FA6F7D4A-3F92-49B9-85D4-C5445EA47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167063"/>
            <a:ext cx="1676400" cy="523875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Arial" charset="0"/>
              </a:rPr>
              <a:t>Action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314D51-797F-49CC-BFA3-F539A5AF0BD5}"/>
              </a:ext>
            </a:extLst>
          </p:cNvPr>
          <p:cNvSpPr txBox="1"/>
          <p:nvPr/>
        </p:nvSpPr>
        <p:spPr>
          <a:xfrm>
            <a:off x="2796544" y="2875002"/>
            <a:ext cx="883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0000"/>
                </a:solidFill>
                <a:latin typeface="Arial Black" panose="020B0A04020102020204" pitchFamily="34" charset="0"/>
              </a:rPr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9490D6-DF6D-43EE-9444-A803BC22FE96}"/>
              </a:ext>
            </a:extLst>
          </p:cNvPr>
          <p:cNvSpPr txBox="1"/>
          <p:nvPr/>
        </p:nvSpPr>
        <p:spPr>
          <a:xfrm>
            <a:off x="5463544" y="2875002"/>
            <a:ext cx="883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0000"/>
                </a:solidFill>
                <a:latin typeface="Arial Black" panose="020B0A04020102020204" pitchFamily="34" charset="0"/>
              </a:rPr>
              <a:t>=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63224-427B-4AB4-BCBD-2071565C2E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</a:t>
            </a:r>
            <a:fld id="{DA88165B-7D3D-4EA8-A6DB-F48E3CEFC56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sz="quarter" idx="1"/>
          </p:nvPr>
        </p:nvSpPr>
        <p:spPr>
          <a:xfrm>
            <a:off x="498764" y="1828800"/>
            <a:ext cx="8188036" cy="230258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b="1" dirty="0"/>
              <a:t>Example #1: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dirty="0"/>
              <a:t>Pupil Size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i="1" dirty="0"/>
              <a:t>CNS Stimulants and Dissociative Anesthetics</a:t>
            </a:r>
          </a:p>
          <a:p>
            <a:pPr marL="0" indent="0" algn="ctr">
              <a:spcBef>
                <a:spcPts val="1200"/>
              </a:spcBef>
              <a:buFontTx/>
              <a:buNone/>
              <a:defRPr/>
            </a:pPr>
            <a:endParaRPr lang="en-US" dirty="0"/>
          </a:p>
        </p:txBody>
      </p:sp>
      <p:sp>
        <p:nvSpPr>
          <p:cNvPr id="194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Overlapping Effect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01782" y="3791661"/>
            <a:ext cx="8340436" cy="219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287338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 b="1">
                <a:solidFill>
                  <a:srgbClr val="003366"/>
                </a:solidFill>
                <a:latin typeface="+mj-lt"/>
              </a:defRPr>
            </a:lvl3pPr>
            <a:lvl4pPr marL="103187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 b="1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r>
              <a:rPr lang="en-US" sz="2600" kern="0" dirty="0">
                <a:solidFill>
                  <a:schemeClr val="accent3"/>
                </a:solidFill>
              </a:rPr>
              <a:t>Example #2:</a:t>
            </a:r>
          </a:p>
          <a:p>
            <a:pPr marL="0" indent="0" algn="ctr"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r>
              <a:rPr lang="en-US" sz="2600" b="0" kern="0" dirty="0">
                <a:solidFill>
                  <a:schemeClr val="accent3"/>
                </a:solidFill>
              </a:rPr>
              <a:t>HGN</a:t>
            </a:r>
          </a:p>
          <a:p>
            <a:pPr marL="0" indent="0" algn="ctr"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r>
              <a:rPr lang="en-US" sz="2600" b="0" i="1" kern="0" dirty="0">
                <a:solidFill>
                  <a:schemeClr val="accent3"/>
                </a:solidFill>
              </a:rPr>
              <a:t>CNS Depressants and Narcotic Analgesics</a:t>
            </a:r>
          </a:p>
          <a:p>
            <a:pPr marL="0" indent="0" algn="ctr"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endParaRPr lang="en-US" sz="2600" kern="0" dirty="0">
              <a:solidFill>
                <a:schemeClr val="accent3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EF2626-F07C-435E-A034-DB14EA604C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24-</a:t>
            </a:r>
            <a:fld id="{DA88165B-7D3D-4EA8-A6DB-F48E3CEFC56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134700PHOTO" val=""/>
  <p:tag name="MMPROD_134700LOGO" val=""/>
  <p:tag name="MMPROD_NEXTUNIQUEID" val="10753"/>
  <p:tag name="MMPROD_0PHOTO" val=""/>
  <p:tag name="MMPROD_0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178546PHOTO" val=""/>
  <p:tag name="MMPROD_178546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THEME_BG_IMAGE" val="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Incorrect - Click anywhere to try again.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You have provided an incomplete answer. Click anywhere to try again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Arial&amp;quot; IsBold=&amp;quot;1&amp;quot; IsItalic=&amp;quot;0&amp;quot; IsUnderline=&amp;quot;0&amp;quot; FontSize=&amp;quot;12&amp;quot;/&amp;gt;&amp;lt;Answer FontName=&amp;quot;Arial&amp;quot; IsBold=&amp;quot;1&amp;quot; IsItalic=&amp;quot;0&amp;quot; IsUnderline=&amp;quot;0&amp;quot; FontSize=&amp;quot;12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720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720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722&quot;&gt;&lt;object type=&quot;10050&quot; unique_id=&quot;10723&quot;&gt;&lt;property id=&quot;10020&quot; value=&quot;2&quot;/&gt;&lt;property id=&quot;10102&quot; value=&quot;0&quot;/&gt;&lt;property id=&quot;10191&quot; value=&quot;-1&quot;/&gt;&lt;/object&gt;&lt;object type=&quot;10051&quot; unique_id=&quot;10724&quot;&gt;&lt;property id=&quot;10020&quot; value=&quot;2&quot;/&gt;&lt;property id=&quot;10102&quot; value=&quot;0&quot;/&gt;&lt;property id=&quot;10191&quot; value=&quot;-1&quot;/&gt;&lt;/object&gt;&lt;/object&gt;&lt;object type=&quot;10061&quot; unique_id=&quot;20000&quot;/&gt;&lt;/object&gt;&lt;/object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/object&gt;&#10;"/>
  <p:tag name="MMPROD_TAG_VCONFIG" val="PD94bWwgdmVyc2lvbj0iMS4wIj8+DQo8Y29uZmlndXJhdGlvbj4NCgk8YnJhbmRpbmc+DQoJCTx1aWZvbnQgbmFtZT0iRk9OVF9OT1RFU19URVhUIiB2YWx1ZT0iVmVyZGFuYSwxNCxmYWxzZSxmYWxzZSxmYWxzZSIvPg0KCTwvYnJhbmRpbmc+DQoJPGNvbG9ycz4NCgkJPHVpY29sb3IgbmFtZT0icHJpbWFyeSIgdmFsdWU9IjB4QThCOUJEIi8+DQoJCTx1aWNvbG9yIG5hbWU9Imdsb3ciIHZhbHVlPSIweDM1RDMzNCIvPg0KCQk8dWljb2xvciBuYW1lPSJ0ZXh0IiB2YWx1ZT0iMHhGRkZGRkYiLz4NCgkJPHVpY29sb3IgbmFtZT0ibGlnaHQiIHZhbHVlPSIweDFGNjY4RiIvPg0KCQk8dWljb2xvciBuYW1lPSJzaGFkb3ciIHZhbHVlPSIweDAwMDAwMCIvPg0KCQk8dWljb2xvciBuYW1lPSJiYWNrZ3JvdW5kIiB2YWx1ZT0iMHg4NzlFQTUiLz4NCgk8L2NvbG9ycz4NCgk8bGF5b3V0Pg0KCQk8dWlzaG93IG5hbWU9InByZXNlbnRhdGlvbnRpdGxlIiB2YWx1ZT0idHJ1ZSIvPg0KCQk8dWlzaG93IG5hbWU9InByZXNlbnRlcnBob3RvIiB2YWx1ZT0iZmFsc2UiLz4NCgkJPHVpc2hvdyBuYW1lPSJwcmVzZW50ZXJuYW1lIiB2YWx1ZT0idHJ1ZSIvPg0KCQk8dWlzaG93IG5hbWU9InByZXNlbnRlcnRpdGxlIiB2YWx1ZT0idHJ1ZSIvPg0KCQk8dWlzaG93IG5hbWU9InByZXNlbnRlcmVtYWlsIiB2YWx1ZT0iZmFsc2UiLz4NCgkJPHVpc2hvdyBuYW1lPSJwcmVzZW50ZXJiaW8iIHZhbHVlPSJmYWxzZSIvPg0KCQk8dWlzaG93IG5hbWU9ImNvbXBhbnlsb2dvIiB2YWx1ZT0idHJ1ZSIvPg0KCQk8dWlzaG93IG5hbWU9InNpZGViYXIiIHZhbHVlPSJ0cnVlIi8+DQoJCTx1aXNob3cgbmFtZT0ib3V0bGluZSIgdmFsdWU9InRydWUiLz4NCgkJPHVpc2hvdyBuYW1lPSJ0aHVtYm5haWwiIHZhbHVlPSJ0cnVlIi8+DQoJCTx1aXNob3cgbmFtZT0ibm90ZXMiIHZhbHVlPSJ0cnVlIi8+DQoJCTx1aXNob3cgbmFtZT0ic2VhcmNoIiB2YWx1ZT0idHJ1ZSIvPg0KCQk8dWlzaG93IG5hbWU9InF1aXo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hbHdheXNTY3J1bmNoIiB2YWx1ZT0iZmFsc2UiLz4NCgkJPHVpc2hvdyBuYW1lPSJpbml0aWFsZGlzcGxheW1vZGVpc25vcm1hbCIgdmFsdWU9InRydWUiLz4NCgkJPHVpcmVwbGFjZSBuYW1lPSJsb2dvIiB2YWx1ZT0iIi8+DQoJCTx1aXJlcGxhY2UgbmFtZT0iYmdpbWFnZSIgdmFsdWU9IiIvPg0KCQk8dWlyZXBsYWNlIG5hbWU9ImluaXRpYWx0YWIiIHZhbHVlPSJvdXRsaW5lIi8+DQoJCT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DQoNCk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g0KDQp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DQoNCi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DQoNCu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NCg0K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DQoNCl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DQoNCk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DQoNCu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g"/>
  <p:tag name="MMPROD_UIDATA" val="&lt;database version=&quot;11.0&quot;&gt;&lt;object type=&quot;1&quot; unique_id=&quot;10001&quot;&gt;&lt;property id=&quot;20141&quot; value=&quot;Module 1: Fundamentals&quot;/&gt;&lt;property id=&quot;20144&quot; value=&quot;1&quot;/&gt;&lt;property id=&quot;20146&quot; value=&quot;0&quot;/&gt;&lt;property id=&quot;20147&quot; value=&quot;0&quot;/&gt;&lt;property id=&quot;20148&quot; value=&quot;10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C:\Users\Kathleen\Desktop\HSIP Courses\HSIP Prototype\&quot;/&gt;&lt;property id=&quot;20224&quot; value=&quot;C:\Documents and Settings\wmckee\Desktop\NHI stuff&quot;/&gt;&lt;property id=&quot;20225&quot; value=&quot;C:\Documents and Settings\kmonagha.FHWA1\My Documents\WBT Project\310115\Updated Production Modules\Attachments\&quot;/&gt;&lt;property id=&quot;20226&quot; value=&quot;C:\Users\rocky.wehling\Desktop\DEC Program\DRE\PPT\a-DRE_PPT_01 April 2021.pptx&quot;/&gt;&lt;property id=&quot;20250&quot; value=&quot;0&quot;/&gt;&lt;property id=&quot;20251&quot; value=&quot;0&quot;/&gt;&lt;property id=&quot;20259&quot; value=&quot;0&quot;/&gt;&lt;property id=&quot;20262&quot; value=&quot;754406453&quot;/&gt;&lt;object type=&quot;8&quot; unique_id=&quot;10002&quot;&gt;&lt;/object&gt;&lt;object type=&quot;2&quot; unique_id=&quot;10003&quot;&gt;&lt;object type=&quot;3&quot; unique_id=&quot;178550&quot;&gt;&lt;property id=&quot;20148&quot; value=&quot;5&quot;/&gt;&lt;property id=&quot;20300&quot; value=&quot;Slide 2 - &amp;quot;Drug Recognition Expert&amp;quot;&quot;/&gt;&lt;property id=&quot;20307&quot; value=&quot;537&quot;/&gt;&lt;/object&gt;&lt;object type=&quot;3&quot; unique_id=&quot;178552&quot;&gt;&lt;property id=&quot;20148&quot; value=&quot;5&quot;/&gt;&lt;property id=&quot;20300&quot; value=&quot;Slide 4 - &amp;quot;Housekeeping &amp;quot;&quot;/&gt;&lt;property id=&quot;20307&quot; value=&quot;571&quot;/&gt;&lt;/object&gt;&lt;object type=&quot;3&quot; unique_id=&quot;178555&quot;&gt;&lt;property id=&quot;20148&quot; value=&quot;5&quot;/&gt;&lt;property id=&quot;20300&quot; value=&quot;Slide 7 - &amp;quot;Course Goal&amp;quot;&quot;/&gt;&lt;property id=&quot;20307&quot; value=&quot;540&quot;/&gt;&lt;/object&gt;&lt;object type=&quot;3&quot; unique_id=&quot;178557&quot;&gt;&lt;property id=&quot;20148&quot; value=&quot;5&quot;/&gt;&lt;property id=&quot;20300&quot; value=&quot;Slide 10&quot;/&gt;&lt;property id=&quot;20307&quot; value=&quot;541&quot;/&gt;&lt;/object&gt;&lt;object type=&quot;3&quot; unique_id=&quot;178558&quot;&gt;&lt;property id=&quot;20148&quot; value=&quot;5&quot;/&gt;&lt;property id=&quot;20300&quot; value=&quot;Slide 11&quot;/&gt;&lt;property id=&quot;20307&quot; value=&quot;550&quot;/&gt;&lt;/object&gt;&lt;object type=&quot;3&quot; unique_id=&quot;178559&quot;&gt;&lt;property id=&quot;20148&quot; value=&quot;5&quot;/&gt;&lt;property id=&quot;20300&quot; value=&quot;Slide 13&quot;/&gt;&lt;property id=&quot;20307&quot; value=&quot;543&quot;/&gt;&lt;/object&gt;&lt;object type=&quot;3&quot; unique_id=&quot;178560&quot;&gt;&lt;property id=&quot;20148&quot; value=&quot;5&quot;/&gt;&lt;property id=&quot;20300&quot; value=&quot;Slide 12 - &amp;quot;Washington State (2006)&amp;quot;&quot;/&gt;&lt;property id=&quot;20307&quot; value=&quot;555&quot;/&gt;&lt;/object&gt;&lt;object type=&quot;3&quot; unique_id=&quot;178561&quot;&gt;&lt;property id=&quot;20148&quot; value=&quot;5&quot;/&gt;&lt;property id=&quot;20300&quot; value=&quot;Slide 14 - &amp;quot;Drugged-Driving Incidence&amp;quot;&quot;/&gt;&lt;property id=&quot;20307&quot; value=&quot;551&quot;/&gt;&lt;/object&gt;&lt;object type=&quot;3&quot; unique_id=&quot;178564&quot;&gt;&lt;property id=&quot;20148&quot; value=&quot;5&quot;/&gt;&lt;property id=&quot;20300&quot; value=&quot;Slide 16 - &amp;quot;Classroom Training Goals &amp;quot;&quot;/&gt;&lt;property id=&quot;20307&quot; value=&quot;567&quot;/&gt;&lt;/object&gt;&lt;object type=&quot;3&quot; unique_id=&quot;178566&quot;&gt;&lt;property id=&quot;20148&quot; value=&quot;5&quot;/&gt;&lt;property id=&quot;20300&quot; value=&quot;Slide 17 - &amp;quot;Classroom Training Objectives &amp;quot;&quot;/&gt;&lt;property id=&quot;20307&quot; value=&quot;552&quot;/&gt;&lt;/object&gt;&lt;object type=&quot;3&quot; unique_id=&quot;178567&quot;&gt;&lt;property id=&quot;20148&quot; value=&quot;5&quot;/&gt;&lt;property id=&quot;20300&quot; value=&quot;Slide 18 - &amp;quot;Classroom Training Objectives &amp;quot;&quot;/&gt;&lt;property id=&quot;20307&quot; value=&quot;556&quot;/&gt;&lt;/object&gt;&lt;object type=&quot;3&quot; unique_id=&quot;178569&quot;&gt;&lt;property id=&quot;20148&quot; value=&quot;5&quot;/&gt;&lt;property id=&quot;20300&quot; value=&quot;Slide 19 - &amp;quot;Course Content  &amp;quot;&quot;/&gt;&lt;property id=&quot;20307&quot; value=&quot;558&quot;/&gt;&lt;/object&gt;&lt;object type=&quot;3&quot; unique_id=&quot;178570&quot;&gt;&lt;property id=&quot;20148&quot; value=&quot;5&quot;/&gt;&lt;property id=&quot;20300&quot; value=&quot;Slide 20 - &amp;quot;Course Content&amp;quot;&quot;/&gt;&lt;property id=&quot;20307&quot; value=&quot;569&quot;/&gt;&lt;/object&gt;&lt;object type=&quot;3&quot; unique_id=&quot;178574&quot;&gt;&lt;property id=&quot;20148&quot; value=&quot;5&quot;/&gt;&lt;property id=&quot;20300&quot; value=&quot;Slide 22 - &amp;quot;Participant Manual &amp;quot;&quot;/&gt;&lt;property id=&quot;20307&quot; value=&quot;560&quot;/&gt;&lt;/object&gt;&lt;object type=&quot;3&quot; unique_id=&quot;178575&quot;&gt;&lt;property id=&quot;20148&quot; value=&quot;5&quot;/&gt;&lt;property id=&quot;20300&quot; value=&quot;Slide 23 - &amp;quot;Criteria for Passing &amp;quot;&quot;/&gt;&lt;property id=&quot;20307&quot; value=&quot;561&quot;/&gt;&lt;/object&gt;&lt;object type=&quot;3&quot; unique_id=&quot;178576&quot;&gt;&lt;property id=&quot;20148&quot; value=&quot;5&quot;/&gt;&lt;property id=&quot;20300&quot; value=&quot;Slide 24 - &amp;quot;Glossary of Terms &amp;quot;&quot;/&gt;&lt;property id=&quot;20307&quot; value=&quot;554&quot;/&gt;&lt;/object&gt;&lt;object type=&quot;3&quot; unique_id=&quot;178578&quot;&gt;&lt;property id=&quot;20148&quot; value=&quot;5&quot;/&gt;&lt;property id=&quot;20300&quot; value=&quot;Slide 25 - &amp;quot;QUESTIONS AND PRE-TEST&amp;quot;&quot;/&gt;&lt;property id=&quot;20307&quot; value=&quot;549&quot;/&gt;&lt;/object&gt;&lt;object type=&quot;3&quot; unique_id=&quot;178936&quot;&gt;&lt;property id=&quot;20148&quot; value=&quot;5&quot;/&gt;&lt;property id=&quot;20300&quot; value=&quot;Slide 1&quot;/&gt;&lt;property id=&quot;20307&quot; value=&quot;575&quot;/&gt;&lt;/object&gt;&lt;object type=&quot;3&quot; unique_id=&quot;178937&quot;&gt;&lt;property id=&quot;20148&quot; value=&quot;5&quot;/&gt;&lt;property id=&quot;20300&quot; value=&quot;Slide 3 - &amp;quot;Learning Objectives&amp;quot;&quot;/&gt;&lt;property id=&quot;20307&quot; value=&quot;584&quot;/&gt;&lt;/object&gt;&lt;object type=&quot;3&quot; unique_id=&quot;178938&quot;&gt;&lt;property id=&quot;20148&quot; value=&quot;5&quot;/&gt;&lt;property id=&quot;20300&quot; value=&quot;Slide 5 - &amp;quot;Participant Introductions &amp;quot;&quot;/&gt;&lt;property id=&quot;20307&quot; value=&quot;585&quot;/&gt;&lt;/object&gt;&lt;object type=&quot;3&quot; unique_id=&quot;178939&quot;&gt;&lt;property id=&quot;20148&quot; value=&quot;5&quot;/&gt;&lt;property id=&quot;20300&quot; value=&quot;Slide 6 - &amp;quot;Drug Recognition Expert (DRE) Certification Phases&amp;quot;&quot;/&gt;&lt;property id=&quot;20307&quot; value=&quot;576&quot;/&gt;&lt;/object&gt;&lt;object type=&quot;3&quot; unique_id=&quot;178940&quot;&gt;&lt;property id=&quot;20148&quot; value=&quot;5&quot;/&gt;&lt;property id=&quot;20300&quot; value=&quot;Slide 8&quot;/&gt;&lt;property id=&quot;20307&quot; value=&quot;583&quot;/&gt;&lt;/object&gt;&lt;object type=&quot;3&quot; unique_id=&quot;178941&quot;&gt;&lt;property id=&quot;20148&quot; value=&quot;5&quot;/&gt;&lt;property id=&quot;20300&quot; value=&quot;Slide 9 - &amp;quot;Incidence of  Drug-Impaired Driving&amp;quot;&quot;/&gt;&lt;property id=&quot;20307&quot; value=&quot;579&quot;/&gt;&lt;/object&gt;&lt;object type=&quot;3&quot; unique_id=&quot;178942&quot;&gt;&lt;property id=&quot;20148&quot; value=&quot;5&quot;/&gt;&lt;property id=&quot;20300&quot; value=&quot;Slide 15 - &amp;quot;DEC Program &amp;quot;&quot;/&gt;&lt;property id=&quot;20307&quot; value=&quot;580&quot;/&gt;&lt;/object&gt;&lt;object type=&quot;3&quot; unique_id=&quot;178943&quot;&gt;&lt;property id=&quot;20148&quot; value=&quot;5&quot;/&gt;&lt;property id=&quot;20300&quot; value=&quot;Slide 21 - &amp;quot;Course Activities &amp;quot;&quot;/&gt;&lt;property id=&quot;20307&quot; value=&quot;581&quot;/&gt;&lt;/object&gt;&lt;/object&gt;&lt;object type=&quot;4&quot; unique_id=&quot;14482&quot;&gt;&lt;object type=&quot;5&quot; unique_id=&quot;178546&quot;&gt;&lt;property id=&quot;20149&quot; value=&quot;Highway Safety Improvement Program&quot;/&gt;&lt;property id=&quot;20150&quot; value=&quot;Data Driven Solutions&quot;/&gt;&lt;property id=&quot;20159&quot; value=&quot;logo.png&quot;/&gt;&lt;/object&gt;&lt;/object&gt;&lt;object type=&quot;10&quot; unique_id=&quot;176290&quot;&gt;&lt;object type=&quot;11&quot; unique_id=&quot;176291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76308&quot;&gt;&lt;/object&gt;&lt;/object&gt;&lt;/object&gt;&lt;/database&gt;"/>
  <p:tag name="ARTICULATE_DESIGN_ID_3_DEFAULT DESIGN" val="RrY0lBzj"/>
  <p:tag name="SECTOMILLISECCONVERTED" val="1"/>
  <p:tag name="ARTICULATE_DESIGN_ID_DRE" val="9XyLxvjb"/>
  <p:tag name="ARTICULATE_SLIDE_COUNT" val="3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RE">
  <a:themeElements>
    <a:clrScheme name="DEC">
      <a:dk1>
        <a:srgbClr val="003D7D"/>
      </a:dk1>
      <a:lt1>
        <a:srgbClr val="FFFFFF"/>
      </a:lt1>
      <a:dk2>
        <a:srgbClr val="003D7D"/>
      </a:dk2>
      <a:lt2>
        <a:srgbClr val="38939B"/>
      </a:lt2>
      <a:accent1>
        <a:srgbClr val="F49415"/>
      </a:accent1>
      <a:accent2>
        <a:srgbClr val="FFC100"/>
      </a:accent2>
      <a:accent3>
        <a:srgbClr val="000000"/>
      </a:accent3>
      <a:accent4>
        <a:srgbClr val="00336A"/>
      </a:accent4>
      <a:accent5>
        <a:srgbClr val="CC0000"/>
      </a:accent5>
      <a:accent6>
        <a:srgbClr val="164794"/>
      </a:accent6>
      <a:hlink>
        <a:srgbClr val="002D5D"/>
      </a:hlink>
      <a:folHlink>
        <a:srgbClr val="1788FF"/>
      </a:folHlink>
    </a:clrScheme>
    <a:fontScheme name="DRE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E" id="{8CC4B0B3-5163-4679-B833-3280A1D51F42}" vid="{201E2C93-1949-41FB-9CC4-DE76C7BC56D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DCCF0BBFCB640886DBD6AA5C4DF7C" ma:contentTypeVersion="20" ma:contentTypeDescription="Create a new document." ma:contentTypeScope="" ma:versionID="c48114ac0c51b36d66285bf2f6f44c61">
  <xsd:schema xmlns:xsd="http://www.w3.org/2001/XMLSchema" xmlns:xs="http://www.w3.org/2001/XMLSchema" xmlns:p="http://schemas.microsoft.com/office/2006/metadata/properties" xmlns:ns1="http://schemas.microsoft.com/sharepoint/v3" xmlns:ns2="d1f51b4b-47f1-4e3b-a064-a1e52dfcf961" xmlns:ns3="bb67591a-a4e0-4be5-8606-6b03c887204c" targetNamespace="http://schemas.microsoft.com/office/2006/metadata/properties" ma:root="true" ma:fieldsID="5d29e4caccaf2cf77bae175b74f9e921" ns1:_="" ns2:_="" ns3:_="">
    <xsd:import namespace="http://schemas.microsoft.com/sharepoint/v3"/>
    <xsd:import namespace="d1f51b4b-47f1-4e3b-a064-a1e52dfcf961"/>
    <xsd:import namespace="bb67591a-a4e0-4be5-8606-6b03c88720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51b4b-47f1-4e3b-a064-a1e52dfcf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fb2d66a-8a76-45f0-bdd8-73588bd3e2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7591a-a4e0-4be5-8606-6b03c887204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05b25a2b-8c2b-4d04-9457-f84f85fcc237}" ma:internalName="TaxCatchAll" ma:showField="CatchAllData" ma:web="bb67591a-a4e0-4be5-8606-6b03c88720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d1f51b4b-47f1-4e3b-a064-a1e52dfcf961">
      <Terms xmlns="http://schemas.microsoft.com/office/infopath/2007/PartnerControls"/>
    </lcf76f155ced4ddcb4097134ff3c332f>
    <_Flow_SignoffStatus xmlns="d1f51b4b-47f1-4e3b-a064-a1e52dfcf961" xsi:nil="true"/>
    <TaxCatchAll xmlns="bb67591a-a4e0-4be5-8606-6b03c887204c" xsi:nil="true"/>
  </documentManagement>
</p:properties>
</file>

<file path=customXml/itemProps1.xml><?xml version="1.0" encoding="utf-8"?>
<ds:datastoreItem xmlns:ds="http://schemas.openxmlformats.org/officeDocument/2006/customXml" ds:itemID="{48866DEE-0AC3-41DE-B967-FD792D9A4517}"/>
</file>

<file path=customXml/itemProps2.xml><?xml version="1.0" encoding="utf-8"?>
<ds:datastoreItem xmlns:ds="http://schemas.openxmlformats.org/officeDocument/2006/customXml" ds:itemID="{FE7C9444-58DE-4A4B-85A6-364C04ABF781}"/>
</file>

<file path=customXml/itemProps3.xml><?xml version="1.0" encoding="utf-8"?>
<ds:datastoreItem xmlns:ds="http://schemas.openxmlformats.org/officeDocument/2006/customXml" ds:itemID="{E294A78F-266E-4A2A-9A3B-1BABCD0756F6}"/>
</file>

<file path=docProps/app.xml><?xml version="1.0" encoding="utf-8"?>
<Properties xmlns="http://schemas.openxmlformats.org/officeDocument/2006/extended-properties" xmlns:vt="http://schemas.openxmlformats.org/officeDocument/2006/docPropsVTypes">
  <Template>nhi_wbt_module_template_v1_2007</Template>
  <TotalTime>41891</TotalTime>
  <Words>1137</Words>
  <Application>Microsoft Office PowerPoint</Application>
  <PresentationFormat>On-screen Show (4:3)</PresentationFormat>
  <Paragraphs>488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Arial Narrow</vt:lpstr>
      <vt:lpstr>Calibri</vt:lpstr>
      <vt:lpstr>Trebuchet MS</vt:lpstr>
      <vt:lpstr>Wingdings 2</vt:lpstr>
      <vt:lpstr>DRE</vt:lpstr>
      <vt:lpstr>Session 24 </vt:lpstr>
      <vt:lpstr>Learning Objectives</vt:lpstr>
      <vt:lpstr>What is Polydrug Impairment?</vt:lpstr>
      <vt:lpstr>Drug Combinations</vt:lpstr>
      <vt:lpstr>Effects of Drug Combinations on Indicators of Impairment</vt:lpstr>
      <vt:lpstr>Null Effect</vt:lpstr>
      <vt:lpstr>Null Effect</vt:lpstr>
      <vt:lpstr>Overlapping Effect</vt:lpstr>
      <vt:lpstr>Overlapping Effect</vt:lpstr>
      <vt:lpstr>Additive Effect</vt:lpstr>
      <vt:lpstr>Additive Effect</vt:lpstr>
      <vt:lpstr>Antagonistic Effect</vt:lpstr>
      <vt:lpstr>Antagonistic Effect</vt:lpstr>
      <vt:lpstr>Antagonistic Effect</vt:lpstr>
      <vt:lpstr>Cannabis and CNS Stimulant</vt:lpstr>
      <vt:lpstr>Cannabis and CNS Stimulant</vt:lpstr>
      <vt:lpstr>Dissociative Anesthetic and Narcotic Analgesic</vt:lpstr>
      <vt:lpstr>Dissociative Anesthetic and Narcotic Analgesic</vt:lpstr>
      <vt:lpstr> Dissociative Anesthetic and Narcotic Analgesic</vt:lpstr>
      <vt:lpstr>Cannabis, CNS Stimulant, and Hallucinogen</vt:lpstr>
      <vt:lpstr>Cannabis, CNS Stimulant, and Hallucinogen</vt:lpstr>
      <vt:lpstr>Cannabis, CNS Stimulant, and Hallucinogen</vt:lpstr>
      <vt:lpstr>Identifying Expected Indicators of Specific Combinations</vt:lpstr>
      <vt:lpstr>Novel Psychoactive Substances</vt:lpstr>
      <vt:lpstr>Novel Psychoactive Substances</vt:lpstr>
      <vt:lpstr>Novel Psychoactive Substances Call What You See!</vt:lpstr>
      <vt:lpstr>PowerPoint Presentation</vt:lpstr>
      <vt:lpstr>Questions?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rocky.wehling@dot.gov</dc:creator>
  <cp:lastModifiedBy>Ziegler, Amy (TSI)</cp:lastModifiedBy>
  <cp:revision>989</cp:revision>
  <cp:lastPrinted>2013-11-20T14:46:01Z</cp:lastPrinted>
  <dcterms:created xsi:type="dcterms:W3CDTF">2005-12-09T17:41:03Z</dcterms:created>
  <dcterms:modified xsi:type="dcterms:W3CDTF">2022-09-22T16:54:27Z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EDD9F51A-9A8A-4D41-9E98-1210D29BB359</vt:lpwstr>
  </property>
  <property fmtid="{D5CDD505-2E9C-101B-9397-08002B2CF9AE}" pid="3" name="ArticulatePath">
    <vt:lpwstr>DRE_PPT_01 January 2020</vt:lpwstr>
  </property>
  <property fmtid="{D5CDD505-2E9C-101B-9397-08002B2CF9AE}" pid="4" name="ContentTypeId">
    <vt:lpwstr>0x010100A31DCCF0BBFCB640886DBD6AA5C4DF7C</vt:lpwstr>
  </property>
</Properties>
</file>